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5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6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7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8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0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792" r:id="rId12"/>
    <p:sldMasterId id="2147483804" r:id="rId13"/>
    <p:sldMasterId id="2147483816" r:id="rId14"/>
    <p:sldMasterId id="2147483822" r:id="rId15"/>
    <p:sldMasterId id="2147483840" r:id="rId16"/>
    <p:sldMasterId id="2147483846" r:id="rId17"/>
    <p:sldMasterId id="2147483852" r:id="rId18"/>
    <p:sldMasterId id="2147483858" r:id="rId19"/>
    <p:sldMasterId id="2147483864" r:id="rId20"/>
    <p:sldMasterId id="2147483870" r:id="rId21"/>
  </p:sldMasterIdLst>
  <p:notesMasterIdLst>
    <p:notesMasterId r:id="rId50"/>
  </p:notesMasterIdLst>
  <p:sldIdLst>
    <p:sldId id="256" r:id="rId22"/>
    <p:sldId id="284" r:id="rId23"/>
    <p:sldId id="283" r:id="rId24"/>
    <p:sldId id="258" r:id="rId25"/>
    <p:sldId id="282" r:id="rId26"/>
    <p:sldId id="286" r:id="rId27"/>
    <p:sldId id="288" r:id="rId28"/>
    <p:sldId id="292" r:id="rId29"/>
    <p:sldId id="303" r:id="rId30"/>
    <p:sldId id="305" r:id="rId31"/>
    <p:sldId id="306" r:id="rId32"/>
    <p:sldId id="307" r:id="rId33"/>
    <p:sldId id="308" r:id="rId34"/>
    <p:sldId id="311" r:id="rId35"/>
    <p:sldId id="304" r:id="rId36"/>
    <p:sldId id="265" r:id="rId37"/>
    <p:sldId id="267" r:id="rId38"/>
    <p:sldId id="269" r:id="rId39"/>
    <p:sldId id="272" r:id="rId40"/>
    <p:sldId id="279" r:id="rId41"/>
    <p:sldId id="274" r:id="rId42"/>
    <p:sldId id="271" r:id="rId43"/>
    <p:sldId id="276" r:id="rId44"/>
    <p:sldId id="281" r:id="rId45"/>
    <p:sldId id="298" r:id="rId46"/>
    <p:sldId id="299" r:id="rId47"/>
    <p:sldId id="297" r:id="rId48"/>
    <p:sldId id="312" r:id="rId49"/>
  </p:sldIdLst>
  <p:sldSz cx="9144000" cy="6858000" type="screen4x3"/>
  <p:notesSz cx="6858000" cy="9144000"/>
  <p:defaultTextStyle>
    <a:defPPr>
      <a:defRPr lang="fr-FR"/>
    </a:defPPr>
    <a:lvl1pPr marL="0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60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725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91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446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312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172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031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897" algn="l" defTabSz="911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83973-7083-43E8-9264-508709C8C29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6FE170D-5C94-40B2-8D57-109A0C7874F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br>
            <a:rPr lang="en-US" sz="1800" b="1" noProof="0" dirty="0"/>
          </a:br>
          <a:r>
            <a:rPr lang="en-US" sz="1800" b="1" noProof="0" dirty="0"/>
            <a:t>The </a:t>
          </a:r>
        </a:p>
        <a:p>
          <a:pPr>
            <a:spcAft>
              <a:spcPts val="0"/>
            </a:spcAft>
          </a:pPr>
          <a:r>
            <a:rPr lang="en-US" sz="1800" b="1" noProof="0" dirty="0"/>
            <a:t>Islamic</a:t>
          </a:r>
          <a:br>
            <a:rPr lang="en-US" sz="1800" b="1" noProof="0" dirty="0"/>
          </a:br>
          <a:r>
            <a:rPr lang="en-US" sz="1800" b="1" noProof="0" dirty="0"/>
            <a:t>Republic’s </a:t>
          </a:r>
          <a:br>
            <a:rPr lang="en-US" sz="1800" b="1" noProof="0" dirty="0"/>
          </a:br>
          <a:r>
            <a:rPr lang="en-US" sz="1800" b="1" noProof="0" dirty="0"/>
            <a:t>ideological </a:t>
          </a:r>
        </a:p>
        <a:p>
          <a:pPr>
            <a:spcAft>
              <a:spcPts val="0"/>
            </a:spcAft>
          </a:pPr>
          <a:r>
            <a:rPr lang="en-US" sz="1800" b="1" noProof="0" dirty="0"/>
            <a:t>nature</a:t>
          </a:r>
        </a:p>
      </dgm:t>
    </dgm:pt>
    <dgm:pt modelId="{7D8E8A64-44FF-45CF-A807-881FB1AB9716}" type="parTrans" cxnId="{64B0188A-36F4-4995-9772-7F30C688CEBF}">
      <dgm:prSet/>
      <dgm:spPr/>
      <dgm:t>
        <a:bodyPr/>
        <a:lstStyle/>
        <a:p>
          <a:endParaRPr lang="en-US" noProof="0" dirty="0"/>
        </a:p>
      </dgm:t>
    </dgm:pt>
    <dgm:pt modelId="{90CBC9FE-76CE-462C-AD75-9D18682F275D}" type="sibTrans" cxnId="{64B0188A-36F4-4995-9772-7F30C688CEBF}">
      <dgm:prSet/>
      <dgm:spPr/>
      <dgm:t>
        <a:bodyPr/>
        <a:lstStyle/>
        <a:p>
          <a:endParaRPr lang="en-US" noProof="0" dirty="0"/>
        </a:p>
      </dgm:t>
    </dgm:pt>
    <dgm:pt modelId="{2B3CFC08-6B1A-4E7D-B5EF-DE8CF3E4AF2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Macro-economic </a:t>
          </a:r>
        </a:p>
        <a:p>
          <a:pPr>
            <a:spcAft>
              <a:spcPts val="0"/>
            </a:spcAft>
          </a:pPr>
          <a:r>
            <a:rPr lang="en-US" sz="1800" b="1" noProof="0" dirty="0"/>
            <a:t>and </a:t>
          </a:r>
        </a:p>
        <a:p>
          <a:pPr>
            <a:spcAft>
              <a:spcPts val="0"/>
            </a:spcAft>
          </a:pPr>
          <a:r>
            <a:rPr lang="en-US" sz="1800" b="1" noProof="0" dirty="0"/>
            <a:t>financial instability </a:t>
          </a:r>
        </a:p>
      </dgm:t>
    </dgm:pt>
    <dgm:pt modelId="{5B89D769-25C7-44D1-BF0D-0F4AAFEA4086}" type="parTrans" cxnId="{20EE91DB-30A1-4568-A9EC-8FE3F714EC7B}">
      <dgm:prSet/>
      <dgm:spPr/>
      <dgm:t>
        <a:bodyPr/>
        <a:lstStyle/>
        <a:p>
          <a:endParaRPr lang="en-US" noProof="0" dirty="0"/>
        </a:p>
      </dgm:t>
    </dgm:pt>
    <dgm:pt modelId="{E7608671-A8FD-4361-8E3E-1DE7D1DA04DD}" type="sibTrans" cxnId="{20EE91DB-30A1-4568-A9EC-8FE3F714EC7B}">
      <dgm:prSet/>
      <dgm:spPr/>
      <dgm:t>
        <a:bodyPr/>
        <a:lstStyle/>
        <a:p>
          <a:endParaRPr lang="en-US" noProof="0" dirty="0"/>
        </a:p>
      </dgm:t>
    </dgm:pt>
    <dgm:pt modelId="{582F96D1-6921-4C26-A59B-EA5E3BE967A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G</a:t>
          </a:r>
          <a:r>
            <a:rPr lang="en-US" sz="1800" b="1" baseline="0" noProof="0" dirty="0"/>
            <a:t>eopolitical tensions</a:t>
          </a:r>
          <a:endParaRPr lang="en-US" sz="1800" b="1" noProof="0" dirty="0"/>
        </a:p>
      </dgm:t>
    </dgm:pt>
    <dgm:pt modelId="{11C31E9B-3F16-47CB-BD4E-68DF7CA8847F}" type="parTrans" cxnId="{959A0014-E86E-4984-8BE2-85BAAC45D2A9}">
      <dgm:prSet/>
      <dgm:spPr/>
      <dgm:t>
        <a:bodyPr/>
        <a:lstStyle/>
        <a:p>
          <a:endParaRPr lang="en-US" noProof="0" dirty="0"/>
        </a:p>
      </dgm:t>
    </dgm:pt>
    <dgm:pt modelId="{FAD157FD-489B-4618-95DD-95AFF04973B0}" type="sibTrans" cxnId="{959A0014-E86E-4984-8BE2-85BAAC45D2A9}">
      <dgm:prSet/>
      <dgm:spPr/>
      <dgm:t>
        <a:bodyPr/>
        <a:lstStyle/>
        <a:p>
          <a:endParaRPr lang="en-US" noProof="0" dirty="0"/>
        </a:p>
      </dgm:t>
    </dgm:pt>
    <dgm:pt modelId="{D1095785-5828-4875-81AF-C343DA6F09D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Misinformation </a:t>
          </a:r>
        </a:p>
        <a:p>
          <a:pPr>
            <a:spcAft>
              <a:spcPts val="0"/>
            </a:spcAft>
          </a:pPr>
          <a:r>
            <a:rPr lang="en-US" sz="1800" b="1" noProof="0" dirty="0"/>
            <a:t>and </a:t>
          </a:r>
        </a:p>
        <a:p>
          <a:pPr>
            <a:spcAft>
              <a:spcPts val="0"/>
            </a:spcAft>
          </a:pPr>
          <a:r>
            <a:rPr lang="en-US" sz="1800" b="1" noProof="0" dirty="0"/>
            <a:t>communication challenges</a:t>
          </a:r>
        </a:p>
      </dgm:t>
    </dgm:pt>
    <dgm:pt modelId="{24A06FFE-3A41-4B04-961B-5507D787B66D}" type="parTrans" cxnId="{B6DBC54B-4799-491C-B3EC-BEC624FCD497}">
      <dgm:prSet/>
      <dgm:spPr/>
      <dgm:t>
        <a:bodyPr/>
        <a:lstStyle/>
        <a:p>
          <a:endParaRPr lang="en-US" noProof="0" dirty="0"/>
        </a:p>
      </dgm:t>
    </dgm:pt>
    <dgm:pt modelId="{19F5B8C6-211C-49B9-B1D7-764936FF6C6A}" type="sibTrans" cxnId="{B6DBC54B-4799-491C-B3EC-BEC624FCD497}">
      <dgm:prSet/>
      <dgm:spPr/>
      <dgm:t>
        <a:bodyPr/>
        <a:lstStyle/>
        <a:p>
          <a:endParaRPr lang="en-US" noProof="0" dirty="0"/>
        </a:p>
      </dgm:t>
    </dgm:pt>
    <dgm:pt modelId="{1BC03C05-A199-4211-BECA-4BFE8DFBDA5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Legal complexities</a:t>
          </a:r>
        </a:p>
      </dgm:t>
    </dgm:pt>
    <dgm:pt modelId="{F44A9BF5-27AA-44F7-A225-7777415E2330}" type="parTrans" cxnId="{E1B2B321-96B7-4808-9575-090A9BA82BED}">
      <dgm:prSet/>
      <dgm:spPr/>
      <dgm:t>
        <a:bodyPr/>
        <a:lstStyle/>
        <a:p>
          <a:endParaRPr lang="en-US" noProof="0" dirty="0"/>
        </a:p>
      </dgm:t>
    </dgm:pt>
    <dgm:pt modelId="{9123888A-34E8-4EE5-8996-6F5FF4C09CED}" type="sibTrans" cxnId="{E1B2B321-96B7-4808-9575-090A9BA82BED}">
      <dgm:prSet/>
      <dgm:spPr/>
      <dgm:t>
        <a:bodyPr/>
        <a:lstStyle/>
        <a:p>
          <a:endParaRPr lang="en-US" noProof="0" dirty="0"/>
        </a:p>
      </dgm:t>
    </dgm:pt>
    <dgm:pt modelId="{39014005-1E4B-4193-93BC-36E172D801C7}" type="pres">
      <dgm:prSet presAssocID="{02B83973-7083-43E8-9264-508709C8C293}" presName="Name0" presStyleCnt="0">
        <dgm:presLayoutVars>
          <dgm:dir/>
          <dgm:animLvl val="lvl"/>
          <dgm:resizeHandles val="exact"/>
        </dgm:presLayoutVars>
      </dgm:prSet>
      <dgm:spPr/>
    </dgm:pt>
    <dgm:pt modelId="{95D956B6-95DF-4297-80B3-C0E3233143C4}" type="pres">
      <dgm:prSet presAssocID="{86FE170D-5C94-40B2-8D57-109A0C7874FB}" presName="Name8" presStyleCnt="0"/>
      <dgm:spPr/>
    </dgm:pt>
    <dgm:pt modelId="{F95293C2-557D-4158-90F8-B550B57A8FD3}" type="pres">
      <dgm:prSet presAssocID="{86FE170D-5C94-40B2-8D57-109A0C7874FB}" presName="level" presStyleLbl="node1" presStyleIdx="0" presStyleCnt="5" custScaleX="97322" custLinFactNeighborX="1154">
        <dgm:presLayoutVars>
          <dgm:chMax val="1"/>
          <dgm:bulletEnabled val="1"/>
        </dgm:presLayoutVars>
      </dgm:prSet>
      <dgm:spPr/>
    </dgm:pt>
    <dgm:pt modelId="{55769CDD-446E-4826-ACAD-42C1866921DA}" type="pres">
      <dgm:prSet presAssocID="{86FE170D-5C94-40B2-8D57-109A0C7874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B924C88-DF38-497B-8E60-A33C8EE06820}" type="pres">
      <dgm:prSet presAssocID="{2B3CFC08-6B1A-4E7D-B5EF-DE8CF3E4AF28}" presName="Name8" presStyleCnt="0"/>
      <dgm:spPr/>
    </dgm:pt>
    <dgm:pt modelId="{271ACE3F-A4FA-442A-87F8-8F2D74BF2ACF}" type="pres">
      <dgm:prSet presAssocID="{2B3CFC08-6B1A-4E7D-B5EF-DE8CF3E4AF28}" presName="level" presStyleLbl="node1" presStyleIdx="1" presStyleCnt="5" custScaleX="98068" custScaleY="54143" custLinFactNeighborX="1039" custLinFactNeighborY="215">
        <dgm:presLayoutVars>
          <dgm:chMax val="1"/>
          <dgm:bulletEnabled val="1"/>
        </dgm:presLayoutVars>
      </dgm:prSet>
      <dgm:spPr/>
    </dgm:pt>
    <dgm:pt modelId="{BA330994-3B4E-437A-A689-6ECAC630AF8C}" type="pres">
      <dgm:prSet presAssocID="{2B3CFC08-6B1A-4E7D-B5EF-DE8CF3E4AF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85418C-0DFA-45CD-9457-E88623951B5A}" type="pres">
      <dgm:prSet presAssocID="{582F96D1-6921-4C26-A59B-EA5E3BE967A0}" presName="Name8" presStyleCnt="0"/>
      <dgm:spPr/>
    </dgm:pt>
    <dgm:pt modelId="{911060E2-C873-469A-954A-EE2AAADBA15E}" type="pres">
      <dgm:prSet presAssocID="{582F96D1-6921-4C26-A59B-EA5E3BE967A0}" presName="level" presStyleLbl="node1" presStyleIdx="2" presStyleCnt="5" custScaleX="97368" custScaleY="40295" custLinFactNeighborX="865" custLinFactNeighborY="2015">
        <dgm:presLayoutVars>
          <dgm:chMax val="1"/>
          <dgm:bulletEnabled val="1"/>
        </dgm:presLayoutVars>
      </dgm:prSet>
      <dgm:spPr/>
    </dgm:pt>
    <dgm:pt modelId="{AF0C9D26-E711-4976-8F97-02F8684C1448}" type="pres">
      <dgm:prSet presAssocID="{582F96D1-6921-4C26-A59B-EA5E3BE967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694554-6450-4A82-858D-B0391CF48AEA}" type="pres">
      <dgm:prSet presAssocID="{1BC03C05-A199-4211-BECA-4BFE8DFBDA58}" presName="Name8" presStyleCnt="0"/>
      <dgm:spPr/>
    </dgm:pt>
    <dgm:pt modelId="{63CFCBFE-C16F-4466-B3F8-1477660DD281}" type="pres">
      <dgm:prSet presAssocID="{1BC03C05-A199-4211-BECA-4BFE8DFBDA58}" presName="level" presStyleLbl="node1" presStyleIdx="3" presStyleCnt="5" custScaleX="98284" custScaleY="52924" custLinFactNeighborX="870" custLinFactNeighborY="1211">
        <dgm:presLayoutVars>
          <dgm:chMax val="1"/>
          <dgm:bulletEnabled val="1"/>
        </dgm:presLayoutVars>
      </dgm:prSet>
      <dgm:spPr/>
    </dgm:pt>
    <dgm:pt modelId="{48943E5E-8BC0-49A7-AA1E-D8F768C85504}" type="pres">
      <dgm:prSet presAssocID="{1BC03C05-A199-4211-BECA-4BFE8DFBDA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8E608D-7F49-4F19-9EAB-BB01244D183E}" type="pres">
      <dgm:prSet presAssocID="{D1095785-5828-4875-81AF-C343DA6F09D2}" presName="Name8" presStyleCnt="0"/>
      <dgm:spPr/>
    </dgm:pt>
    <dgm:pt modelId="{3A83AD08-753D-49DE-A70A-733B08DC3322}" type="pres">
      <dgm:prSet presAssocID="{D1095785-5828-4875-81AF-C343DA6F09D2}" presName="level" presStyleLbl="node1" presStyleIdx="4" presStyleCnt="5" custScaleX="97411" custScaleY="49322" custLinFactNeighborX="922" custLinFactNeighborY="3904">
        <dgm:presLayoutVars>
          <dgm:chMax val="1"/>
          <dgm:bulletEnabled val="1"/>
        </dgm:presLayoutVars>
      </dgm:prSet>
      <dgm:spPr/>
    </dgm:pt>
    <dgm:pt modelId="{B56C33B7-AD3E-44BE-8298-38BAC8AFF1ED}" type="pres">
      <dgm:prSet presAssocID="{D1095785-5828-4875-81AF-C343DA6F09D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0B81F12-C67A-432B-B823-CF086CB876E9}" type="presOf" srcId="{1BC03C05-A199-4211-BECA-4BFE8DFBDA58}" destId="{48943E5E-8BC0-49A7-AA1E-D8F768C85504}" srcOrd="1" destOrd="0" presId="urn:microsoft.com/office/officeart/2005/8/layout/pyramid1"/>
    <dgm:cxn modelId="{959A0014-E86E-4984-8BE2-85BAAC45D2A9}" srcId="{02B83973-7083-43E8-9264-508709C8C293}" destId="{582F96D1-6921-4C26-A59B-EA5E3BE967A0}" srcOrd="2" destOrd="0" parTransId="{11C31E9B-3F16-47CB-BD4E-68DF7CA8847F}" sibTransId="{FAD157FD-489B-4618-95DD-95AFF04973B0}"/>
    <dgm:cxn modelId="{E1B2B321-96B7-4808-9575-090A9BA82BED}" srcId="{02B83973-7083-43E8-9264-508709C8C293}" destId="{1BC03C05-A199-4211-BECA-4BFE8DFBDA58}" srcOrd="3" destOrd="0" parTransId="{F44A9BF5-27AA-44F7-A225-7777415E2330}" sibTransId="{9123888A-34E8-4EE5-8996-6F5FF4C09CED}"/>
    <dgm:cxn modelId="{550BA22F-1881-4039-B384-8B3FFD49F32E}" type="presOf" srcId="{582F96D1-6921-4C26-A59B-EA5E3BE967A0}" destId="{911060E2-C873-469A-954A-EE2AAADBA15E}" srcOrd="0" destOrd="0" presId="urn:microsoft.com/office/officeart/2005/8/layout/pyramid1"/>
    <dgm:cxn modelId="{B6DBC54B-4799-491C-B3EC-BEC624FCD497}" srcId="{02B83973-7083-43E8-9264-508709C8C293}" destId="{D1095785-5828-4875-81AF-C343DA6F09D2}" srcOrd="4" destOrd="0" parTransId="{24A06FFE-3A41-4B04-961B-5507D787B66D}" sibTransId="{19F5B8C6-211C-49B9-B1D7-764936FF6C6A}"/>
    <dgm:cxn modelId="{87F34F4E-6623-4759-892C-699C9EAEC119}" type="presOf" srcId="{2B3CFC08-6B1A-4E7D-B5EF-DE8CF3E4AF28}" destId="{BA330994-3B4E-437A-A689-6ECAC630AF8C}" srcOrd="1" destOrd="0" presId="urn:microsoft.com/office/officeart/2005/8/layout/pyramid1"/>
    <dgm:cxn modelId="{AA3F6256-5F6E-4AAB-B2A0-CEEE6EBEEAB2}" type="presOf" srcId="{1BC03C05-A199-4211-BECA-4BFE8DFBDA58}" destId="{63CFCBFE-C16F-4466-B3F8-1477660DD281}" srcOrd="0" destOrd="0" presId="urn:microsoft.com/office/officeart/2005/8/layout/pyramid1"/>
    <dgm:cxn modelId="{B2A87879-DB62-48AA-A7A3-A607BA56B192}" type="presOf" srcId="{86FE170D-5C94-40B2-8D57-109A0C7874FB}" destId="{F95293C2-557D-4158-90F8-B550B57A8FD3}" srcOrd="0" destOrd="0" presId="urn:microsoft.com/office/officeart/2005/8/layout/pyramid1"/>
    <dgm:cxn modelId="{64B0188A-36F4-4995-9772-7F30C688CEBF}" srcId="{02B83973-7083-43E8-9264-508709C8C293}" destId="{86FE170D-5C94-40B2-8D57-109A0C7874FB}" srcOrd="0" destOrd="0" parTransId="{7D8E8A64-44FF-45CF-A807-881FB1AB9716}" sibTransId="{90CBC9FE-76CE-462C-AD75-9D18682F275D}"/>
    <dgm:cxn modelId="{C08C3094-22C9-41CD-B048-2814E97E5A39}" type="presOf" srcId="{86FE170D-5C94-40B2-8D57-109A0C7874FB}" destId="{55769CDD-446E-4826-ACAD-42C1866921DA}" srcOrd="1" destOrd="0" presId="urn:microsoft.com/office/officeart/2005/8/layout/pyramid1"/>
    <dgm:cxn modelId="{361526AF-8925-4BA3-9AB8-7FA293B76595}" type="presOf" srcId="{D1095785-5828-4875-81AF-C343DA6F09D2}" destId="{3A83AD08-753D-49DE-A70A-733B08DC3322}" srcOrd="0" destOrd="0" presId="urn:microsoft.com/office/officeart/2005/8/layout/pyramid1"/>
    <dgm:cxn modelId="{20EE91DB-30A1-4568-A9EC-8FE3F714EC7B}" srcId="{02B83973-7083-43E8-9264-508709C8C293}" destId="{2B3CFC08-6B1A-4E7D-B5EF-DE8CF3E4AF28}" srcOrd="1" destOrd="0" parTransId="{5B89D769-25C7-44D1-BF0D-0F4AAFEA4086}" sibTransId="{E7608671-A8FD-4361-8E3E-1DE7D1DA04DD}"/>
    <dgm:cxn modelId="{A4D247E3-EA25-44CA-9051-B4803B528365}" type="presOf" srcId="{02B83973-7083-43E8-9264-508709C8C293}" destId="{39014005-1E4B-4193-93BC-36E172D801C7}" srcOrd="0" destOrd="0" presId="urn:microsoft.com/office/officeart/2005/8/layout/pyramid1"/>
    <dgm:cxn modelId="{2225C2E6-CB54-4909-8AFD-AA3E8DA0DA35}" type="presOf" srcId="{D1095785-5828-4875-81AF-C343DA6F09D2}" destId="{B56C33B7-AD3E-44BE-8298-38BAC8AFF1ED}" srcOrd="1" destOrd="0" presId="urn:microsoft.com/office/officeart/2005/8/layout/pyramid1"/>
    <dgm:cxn modelId="{A9F3D1F9-554F-4E3E-9978-5D29C532ECC1}" type="presOf" srcId="{582F96D1-6921-4C26-A59B-EA5E3BE967A0}" destId="{AF0C9D26-E711-4976-8F97-02F8684C1448}" srcOrd="1" destOrd="0" presId="urn:microsoft.com/office/officeart/2005/8/layout/pyramid1"/>
    <dgm:cxn modelId="{1437A0FD-E719-4948-8505-8A86C4583618}" type="presOf" srcId="{2B3CFC08-6B1A-4E7D-B5EF-DE8CF3E4AF28}" destId="{271ACE3F-A4FA-442A-87F8-8F2D74BF2ACF}" srcOrd="0" destOrd="0" presId="urn:microsoft.com/office/officeart/2005/8/layout/pyramid1"/>
    <dgm:cxn modelId="{0C2F0F3E-3972-4B06-89BC-F84D58489CE5}" type="presParOf" srcId="{39014005-1E4B-4193-93BC-36E172D801C7}" destId="{95D956B6-95DF-4297-80B3-C0E3233143C4}" srcOrd="0" destOrd="0" presId="urn:microsoft.com/office/officeart/2005/8/layout/pyramid1"/>
    <dgm:cxn modelId="{3E3E8658-7AD0-480D-9DD1-185778BEFE38}" type="presParOf" srcId="{95D956B6-95DF-4297-80B3-C0E3233143C4}" destId="{F95293C2-557D-4158-90F8-B550B57A8FD3}" srcOrd="0" destOrd="0" presId="urn:microsoft.com/office/officeart/2005/8/layout/pyramid1"/>
    <dgm:cxn modelId="{AA1237F9-03C3-46AE-8BC4-96F9AD453604}" type="presParOf" srcId="{95D956B6-95DF-4297-80B3-C0E3233143C4}" destId="{55769CDD-446E-4826-ACAD-42C1866921DA}" srcOrd="1" destOrd="0" presId="urn:microsoft.com/office/officeart/2005/8/layout/pyramid1"/>
    <dgm:cxn modelId="{1562CE11-A450-40C6-9CFC-A6855FDF8C9C}" type="presParOf" srcId="{39014005-1E4B-4193-93BC-36E172D801C7}" destId="{0B924C88-DF38-497B-8E60-A33C8EE06820}" srcOrd="1" destOrd="0" presId="urn:microsoft.com/office/officeart/2005/8/layout/pyramid1"/>
    <dgm:cxn modelId="{D3889B22-C584-439D-8A0B-724EB843F84C}" type="presParOf" srcId="{0B924C88-DF38-497B-8E60-A33C8EE06820}" destId="{271ACE3F-A4FA-442A-87F8-8F2D74BF2ACF}" srcOrd="0" destOrd="0" presId="urn:microsoft.com/office/officeart/2005/8/layout/pyramid1"/>
    <dgm:cxn modelId="{035B7142-0817-4A7F-95A5-7D89E9F54E3B}" type="presParOf" srcId="{0B924C88-DF38-497B-8E60-A33C8EE06820}" destId="{BA330994-3B4E-437A-A689-6ECAC630AF8C}" srcOrd="1" destOrd="0" presId="urn:microsoft.com/office/officeart/2005/8/layout/pyramid1"/>
    <dgm:cxn modelId="{CD9E9992-9226-468C-B270-213406869764}" type="presParOf" srcId="{39014005-1E4B-4193-93BC-36E172D801C7}" destId="{1785418C-0DFA-45CD-9457-E88623951B5A}" srcOrd="2" destOrd="0" presId="urn:microsoft.com/office/officeart/2005/8/layout/pyramid1"/>
    <dgm:cxn modelId="{B2097BAB-1140-4E2B-936C-7915242C9B49}" type="presParOf" srcId="{1785418C-0DFA-45CD-9457-E88623951B5A}" destId="{911060E2-C873-469A-954A-EE2AAADBA15E}" srcOrd="0" destOrd="0" presId="urn:microsoft.com/office/officeart/2005/8/layout/pyramid1"/>
    <dgm:cxn modelId="{EB3BA267-C96C-4664-A73C-9E298970B2BD}" type="presParOf" srcId="{1785418C-0DFA-45CD-9457-E88623951B5A}" destId="{AF0C9D26-E711-4976-8F97-02F8684C1448}" srcOrd="1" destOrd="0" presId="urn:microsoft.com/office/officeart/2005/8/layout/pyramid1"/>
    <dgm:cxn modelId="{3C132592-1AFB-498D-AE00-62CF88F4F4A7}" type="presParOf" srcId="{39014005-1E4B-4193-93BC-36E172D801C7}" destId="{56694554-6450-4A82-858D-B0391CF48AEA}" srcOrd="3" destOrd="0" presId="urn:microsoft.com/office/officeart/2005/8/layout/pyramid1"/>
    <dgm:cxn modelId="{8B7E344B-9800-4B02-A54C-1D276BDC5E26}" type="presParOf" srcId="{56694554-6450-4A82-858D-B0391CF48AEA}" destId="{63CFCBFE-C16F-4466-B3F8-1477660DD281}" srcOrd="0" destOrd="0" presId="urn:microsoft.com/office/officeart/2005/8/layout/pyramid1"/>
    <dgm:cxn modelId="{7C1587C5-2ADF-4952-B234-6C9E152E506D}" type="presParOf" srcId="{56694554-6450-4A82-858D-B0391CF48AEA}" destId="{48943E5E-8BC0-49A7-AA1E-D8F768C85504}" srcOrd="1" destOrd="0" presId="urn:microsoft.com/office/officeart/2005/8/layout/pyramid1"/>
    <dgm:cxn modelId="{598D4CFE-7BAE-407B-B273-0AEB87381473}" type="presParOf" srcId="{39014005-1E4B-4193-93BC-36E172D801C7}" destId="{728E608D-7F49-4F19-9EAB-BB01244D183E}" srcOrd="4" destOrd="0" presId="urn:microsoft.com/office/officeart/2005/8/layout/pyramid1"/>
    <dgm:cxn modelId="{82C8D610-DF9D-425E-A22D-6B5564FB5BA4}" type="presParOf" srcId="{728E608D-7F49-4F19-9EAB-BB01244D183E}" destId="{3A83AD08-753D-49DE-A70A-733B08DC3322}" srcOrd="0" destOrd="0" presId="urn:microsoft.com/office/officeart/2005/8/layout/pyramid1"/>
    <dgm:cxn modelId="{089EDFAD-B61B-4448-A122-935FC1E02453}" type="presParOf" srcId="{728E608D-7F49-4F19-9EAB-BB01244D183E}" destId="{B56C33B7-AD3E-44BE-8298-38BAC8AFF1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83973-7083-43E8-9264-508709C8C29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6FE170D-5C94-40B2-8D57-109A0C7874FB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br>
            <a:rPr lang="en-US" sz="1800" b="1" noProof="0" dirty="0"/>
          </a:br>
          <a:r>
            <a:rPr lang="en-US" sz="1800" b="1" noProof="0" dirty="0"/>
            <a:t>The </a:t>
          </a:r>
        </a:p>
        <a:p>
          <a:pPr>
            <a:spcAft>
              <a:spcPts val="0"/>
            </a:spcAft>
          </a:pPr>
          <a:r>
            <a:rPr lang="en-US" sz="1800" b="1" noProof="0" dirty="0"/>
            <a:t>Islamic</a:t>
          </a:r>
          <a:br>
            <a:rPr lang="en-US" sz="1800" b="1" noProof="0" dirty="0"/>
          </a:br>
          <a:r>
            <a:rPr lang="en-US" sz="1800" b="1" noProof="0" dirty="0"/>
            <a:t>Republic’s </a:t>
          </a:r>
          <a:br>
            <a:rPr lang="en-US" sz="1800" b="1" noProof="0" dirty="0"/>
          </a:br>
          <a:r>
            <a:rPr lang="en-US" sz="1800" b="1" noProof="0" dirty="0"/>
            <a:t>ideological </a:t>
          </a:r>
        </a:p>
        <a:p>
          <a:pPr>
            <a:spcAft>
              <a:spcPts val="0"/>
            </a:spcAft>
          </a:pPr>
          <a:r>
            <a:rPr lang="en-US" sz="1800" b="1" noProof="0" dirty="0"/>
            <a:t>nature</a:t>
          </a:r>
        </a:p>
      </dgm:t>
    </dgm:pt>
    <dgm:pt modelId="{7D8E8A64-44FF-45CF-A807-881FB1AB9716}" type="parTrans" cxnId="{64B0188A-36F4-4995-9772-7F30C688CEBF}">
      <dgm:prSet/>
      <dgm:spPr/>
      <dgm:t>
        <a:bodyPr/>
        <a:lstStyle/>
        <a:p>
          <a:endParaRPr lang="en-US" noProof="0" dirty="0"/>
        </a:p>
      </dgm:t>
    </dgm:pt>
    <dgm:pt modelId="{90CBC9FE-76CE-462C-AD75-9D18682F275D}" type="sibTrans" cxnId="{64B0188A-36F4-4995-9772-7F30C688CEBF}">
      <dgm:prSet/>
      <dgm:spPr/>
      <dgm:t>
        <a:bodyPr/>
        <a:lstStyle/>
        <a:p>
          <a:endParaRPr lang="en-US" noProof="0" dirty="0"/>
        </a:p>
      </dgm:t>
    </dgm:pt>
    <dgm:pt modelId="{2B3CFC08-6B1A-4E7D-B5EF-DE8CF3E4AF2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Macro-economic </a:t>
          </a:r>
        </a:p>
        <a:p>
          <a:pPr>
            <a:spcAft>
              <a:spcPts val="0"/>
            </a:spcAft>
          </a:pPr>
          <a:r>
            <a:rPr lang="en-US" sz="1800" b="1" noProof="0" dirty="0"/>
            <a:t>and </a:t>
          </a:r>
        </a:p>
        <a:p>
          <a:pPr>
            <a:spcAft>
              <a:spcPts val="0"/>
            </a:spcAft>
          </a:pPr>
          <a:r>
            <a:rPr lang="en-US" sz="1800" b="1" noProof="0" dirty="0"/>
            <a:t>financial instability </a:t>
          </a:r>
        </a:p>
      </dgm:t>
    </dgm:pt>
    <dgm:pt modelId="{5B89D769-25C7-44D1-BF0D-0F4AAFEA4086}" type="parTrans" cxnId="{20EE91DB-30A1-4568-A9EC-8FE3F714EC7B}">
      <dgm:prSet/>
      <dgm:spPr/>
      <dgm:t>
        <a:bodyPr/>
        <a:lstStyle/>
        <a:p>
          <a:endParaRPr lang="en-US" noProof="0" dirty="0"/>
        </a:p>
      </dgm:t>
    </dgm:pt>
    <dgm:pt modelId="{E7608671-A8FD-4361-8E3E-1DE7D1DA04DD}" type="sibTrans" cxnId="{20EE91DB-30A1-4568-A9EC-8FE3F714EC7B}">
      <dgm:prSet/>
      <dgm:spPr/>
      <dgm:t>
        <a:bodyPr/>
        <a:lstStyle/>
        <a:p>
          <a:endParaRPr lang="en-US" noProof="0" dirty="0"/>
        </a:p>
      </dgm:t>
    </dgm:pt>
    <dgm:pt modelId="{582F96D1-6921-4C26-A59B-EA5E3BE967A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G</a:t>
          </a:r>
          <a:r>
            <a:rPr lang="en-US" sz="1800" b="1" baseline="0" noProof="0" dirty="0"/>
            <a:t>eopolitical tensions</a:t>
          </a:r>
          <a:endParaRPr lang="en-US" sz="1800" b="1" noProof="0" dirty="0"/>
        </a:p>
      </dgm:t>
    </dgm:pt>
    <dgm:pt modelId="{11C31E9B-3F16-47CB-BD4E-68DF7CA8847F}" type="parTrans" cxnId="{959A0014-E86E-4984-8BE2-85BAAC45D2A9}">
      <dgm:prSet/>
      <dgm:spPr/>
      <dgm:t>
        <a:bodyPr/>
        <a:lstStyle/>
        <a:p>
          <a:endParaRPr lang="en-US" noProof="0" dirty="0"/>
        </a:p>
      </dgm:t>
    </dgm:pt>
    <dgm:pt modelId="{FAD157FD-489B-4618-95DD-95AFF04973B0}" type="sibTrans" cxnId="{959A0014-E86E-4984-8BE2-85BAAC45D2A9}">
      <dgm:prSet/>
      <dgm:spPr/>
      <dgm:t>
        <a:bodyPr/>
        <a:lstStyle/>
        <a:p>
          <a:endParaRPr lang="en-US" noProof="0" dirty="0"/>
        </a:p>
      </dgm:t>
    </dgm:pt>
    <dgm:pt modelId="{D1095785-5828-4875-81AF-C343DA6F09D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Misinformation </a:t>
          </a:r>
        </a:p>
        <a:p>
          <a:pPr>
            <a:spcAft>
              <a:spcPts val="0"/>
            </a:spcAft>
          </a:pPr>
          <a:r>
            <a:rPr lang="en-US" sz="1800" b="1" noProof="0" dirty="0"/>
            <a:t>and </a:t>
          </a:r>
        </a:p>
        <a:p>
          <a:pPr>
            <a:spcAft>
              <a:spcPts val="0"/>
            </a:spcAft>
          </a:pPr>
          <a:r>
            <a:rPr lang="en-US" sz="1800" b="1" noProof="0" dirty="0"/>
            <a:t>communication challenges</a:t>
          </a:r>
        </a:p>
      </dgm:t>
    </dgm:pt>
    <dgm:pt modelId="{24A06FFE-3A41-4B04-961B-5507D787B66D}" type="parTrans" cxnId="{B6DBC54B-4799-491C-B3EC-BEC624FCD497}">
      <dgm:prSet/>
      <dgm:spPr/>
      <dgm:t>
        <a:bodyPr/>
        <a:lstStyle/>
        <a:p>
          <a:endParaRPr lang="en-US" noProof="0" dirty="0"/>
        </a:p>
      </dgm:t>
    </dgm:pt>
    <dgm:pt modelId="{19F5B8C6-211C-49B9-B1D7-764936FF6C6A}" type="sibTrans" cxnId="{B6DBC54B-4799-491C-B3EC-BEC624FCD497}">
      <dgm:prSet/>
      <dgm:spPr/>
      <dgm:t>
        <a:bodyPr/>
        <a:lstStyle/>
        <a:p>
          <a:endParaRPr lang="en-US" noProof="0" dirty="0"/>
        </a:p>
      </dgm:t>
    </dgm:pt>
    <dgm:pt modelId="{1BC03C05-A199-4211-BECA-4BFE8DFBDA5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noProof="0" dirty="0"/>
            <a:t>Legal complexities</a:t>
          </a:r>
        </a:p>
      </dgm:t>
    </dgm:pt>
    <dgm:pt modelId="{F44A9BF5-27AA-44F7-A225-7777415E2330}" type="parTrans" cxnId="{E1B2B321-96B7-4808-9575-090A9BA82BED}">
      <dgm:prSet/>
      <dgm:spPr/>
      <dgm:t>
        <a:bodyPr/>
        <a:lstStyle/>
        <a:p>
          <a:endParaRPr lang="en-US" noProof="0" dirty="0"/>
        </a:p>
      </dgm:t>
    </dgm:pt>
    <dgm:pt modelId="{9123888A-34E8-4EE5-8996-6F5FF4C09CED}" type="sibTrans" cxnId="{E1B2B321-96B7-4808-9575-090A9BA82BED}">
      <dgm:prSet/>
      <dgm:spPr/>
      <dgm:t>
        <a:bodyPr/>
        <a:lstStyle/>
        <a:p>
          <a:endParaRPr lang="en-US" noProof="0" dirty="0"/>
        </a:p>
      </dgm:t>
    </dgm:pt>
    <dgm:pt modelId="{39014005-1E4B-4193-93BC-36E172D801C7}" type="pres">
      <dgm:prSet presAssocID="{02B83973-7083-43E8-9264-508709C8C293}" presName="Name0" presStyleCnt="0">
        <dgm:presLayoutVars>
          <dgm:dir/>
          <dgm:animLvl val="lvl"/>
          <dgm:resizeHandles val="exact"/>
        </dgm:presLayoutVars>
      </dgm:prSet>
      <dgm:spPr/>
    </dgm:pt>
    <dgm:pt modelId="{95D956B6-95DF-4297-80B3-C0E3233143C4}" type="pres">
      <dgm:prSet presAssocID="{86FE170D-5C94-40B2-8D57-109A0C7874FB}" presName="Name8" presStyleCnt="0"/>
      <dgm:spPr/>
    </dgm:pt>
    <dgm:pt modelId="{F95293C2-557D-4158-90F8-B550B57A8FD3}" type="pres">
      <dgm:prSet presAssocID="{86FE170D-5C94-40B2-8D57-109A0C7874FB}" presName="level" presStyleLbl="node1" presStyleIdx="0" presStyleCnt="5" custScaleX="97322" custLinFactNeighborX="1154">
        <dgm:presLayoutVars>
          <dgm:chMax val="1"/>
          <dgm:bulletEnabled val="1"/>
        </dgm:presLayoutVars>
      </dgm:prSet>
      <dgm:spPr/>
    </dgm:pt>
    <dgm:pt modelId="{55769CDD-446E-4826-ACAD-42C1866921DA}" type="pres">
      <dgm:prSet presAssocID="{86FE170D-5C94-40B2-8D57-109A0C7874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B924C88-DF38-497B-8E60-A33C8EE06820}" type="pres">
      <dgm:prSet presAssocID="{2B3CFC08-6B1A-4E7D-B5EF-DE8CF3E4AF28}" presName="Name8" presStyleCnt="0"/>
      <dgm:spPr/>
    </dgm:pt>
    <dgm:pt modelId="{271ACE3F-A4FA-442A-87F8-8F2D74BF2ACF}" type="pres">
      <dgm:prSet presAssocID="{2B3CFC08-6B1A-4E7D-B5EF-DE8CF3E4AF28}" presName="level" presStyleLbl="node1" presStyleIdx="1" presStyleCnt="5" custScaleX="98068" custScaleY="54143" custLinFactNeighborX="1039" custLinFactNeighborY="2007">
        <dgm:presLayoutVars>
          <dgm:chMax val="1"/>
          <dgm:bulletEnabled val="1"/>
        </dgm:presLayoutVars>
      </dgm:prSet>
      <dgm:spPr/>
    </dgm:pt>
    <dgm:pt modelId="{BA330994-3B4E-437A-A689-6ECAC630AF8C}" type="pres">
      <dgm:prSet presAssocID="{2B3CFC08-6B1A-4E7D-B5EF-DE8CF3E4AF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85418C-0DFA-45CD-9457-E88623951B5A}" type="pres">
      <dgm:prSet presAssocID="{582F96D1-6921-4C26-A59B-EA5E3BE967A0}" presName="Name8" presStyleCnt="0"/>
      <dgm:spPr/>
    </dgm:pt>
    <dgm:pt modelId="{911060E2-C873-469A-954A-EE2AAADBA15E}" type="pres">
      <dgm:prSet presAssocID="{582F96D1-6921-4C26-A59B-EA5E3BE967A0}" presName="level" presStyleLbl="node1" presStyleIdx="2" presStyleCnt="5" custScaleX="97368" custScaleY="40295" custLinFactNeighborX="865" custLinFactNeighborY="2015">
        <dgm:presLayoutVars>
          <dgm:chMax val="1"/>
          <dgm:bulletEnabled val="1"/>
        </dgm:presLayoutVars>
      </dgm:prSet>
      <dgm:spPr/>
    </dgm:pt>
    <dgm:pt modelId="{AF0C9D26-E711-4976-8F97-02F8684C1448}" type="pres">
      <dgm:prSet presAssocID="{582F96D1-6921-4C26-A59B-EA5E3BE967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694554-6450-4A82-858D-B0391CF48AEA}" type="pres">
      <dgm:prSet presAssocID="{1BC03C05-A199-4211-BECA-4BFE8DFBDA58}" presName="Name8" presStyleCnt="0"/>
      <dgm:spPr/>
    </dgm:pt>
    <dgm:pt modelId="{63CFCBFE-C16F-4466-B3F8-1477660DD281}" type="pres">
      <dgm:prSet presAssocID="{1BC03C05-A199-4211-BECA-4BFE8DFBDA58}" presName="level" presStyleLbl="node1" presStyleIdx="3" presStyleCnt="5" custScaleX="98284" custScaleY="52924" custLinFactNeighborX="870" custLinFactNeighborY="1211">
        <dgm:presLayoutVars>
          <dgm:chMax val="1"/>
          <dgm:bulletEnabled val="1"/>
        </dgm:presLayoutVars>
      </dgm:prSet>
      <dgm:spPr/>
    </dgm:pt>
    <dgm:pt modelId="{48943E5E-8BC0-49A7-AA1E-D8F768C85504}" type="pres">
      <dgm:prSet presAssocID="{1BC03C05-A199-4211-BECA-4BFE8DFBDA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8E608D-7F49-4F19-9EAB-BB01244D183E}" type="pres">
      <dgm:prSet presAssocID="{D1095785-5828-4875-81AF-C343DA6F09D2}" presName="Name8" presStyleCnt="0"/>
      <dgm:spPr/>
    </dgm:pt>
    <dgm:pt modelId="{3A83AD08-753D-49DE-A70A-733B08DC3322}" type="pres">
      <dgm:prSet presAssocID="{D1095785-5828-4875-81AF-C343DA6F09D2}" presName="level" presStyleLbl="node1" presStyleIdx="4" presStyleCnt="5" custScaleX="97411" custScaleY="49322" custLinFactNeighborX="922" custLinFactNeighborY="3904">
        <dgm:presLayoutVars>
          <dgm:chMax val="1"/>
          <dgm:bulletEnabled val="1"/>
        </dgm:presLayoutVars>
      </dgm:prSet>
      <dgm:spPr/>
    </dgm:pt>
    <dgm:pt modelId="{B56C33B7-AD3E-44BE-8298-38BAC8AFF1ED}" type="pres">
      <dgm:prSet presAssocID="{D1095785-5828-4875-81AF-C343DA6F09D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1359A10-4897-43C6-8BBD-1891FC9A907B}" type="presOf" srcId="{1BC03C05-A199-4211-BECA-4BFE8DFBDA58}" destId="{48943E5E-8BC0-49A7-AA1E-D8F768C85504}" srcOrd="1" destOrd="0" presId="urn:microsoft.com/office/officeart/2005/8/layout/pyramid1"/>
    <dgm:cxn modelId="{959A0014-E86E-4984-8BE2-85BAAC45D2A9}" srcId="{02B83973-7083-43E8-9264-508709C8C293}" destId="{582F96D1-6921-4C26-A59B-EA5E3BE967A0}" srcOrd="2" destOrd="0" parTransId="{11C31E9B-3F16-47CB-BD4E-68DF7CA8847F}" sibTransId="{FAD157FD-489B-4618-95DD-95AFF04973B0}"/>
    <dgm:cxn modelId="{E1B2B321-96B7-4808-9575-090A9BA82BED}" srcId="{02B83973-7083-43E8-9264-508709C8C293}" destId="{1BC03C05-A199-4211-BECA-4BFE8DFBDA58}" srcOrd="3" destOrd="0" parTransId="{F44A9BF5-27AA-44F7-A225-7777415E2330}" sibTransId="{9123888A-34E8-4EE5-8996-6F5FF4C09CED}"/>
    <dgm:cxn modelId="{A502712A-1733-40DE-962C-7176ECAEFC48}" type="presOf" srcId="{2B3CFC08-6B1A-4E7D-B5EF-DE8CF3E4AF28}" destId="{271ACE3F-A4FA-442A-87F8-8F2D74BF2ACF}" srcOrd="0" destOrd="0" presId="urn:microsoft.com/office/officeart/2005/8/layout/pyramid1"/>
    <dgm:cxn modelId="{9250BF60-9F74-4D42-9D1B-15C94009F40E}" type="presOf" srcId="{2B3CFC08-6B1A-4E7D-B5EF-DE8CF3E4AF28}" destId="{BA330994-3B4E-437A-A689-6ECAC630AF8C}" srcOrd="1" destOrd="0" presId="urn:microsoft.com/office/officeart/2005/8/layout/pyramid1"/>
    <dgm:cxn modelId="{B8143C45-0943-44B0-B85E-003524E9CB73}" type="presOf" srcId="{02B83973-7083-43E8-9264-508709C8C293}" destId="{39014005-1E4B-4193-93BC-36E172D801C7}" srcOrd="0" destOrd="0" presId="urn:microsoft.com/office/officeart/2005/8/layout/pyramid1"/>
    <dgm:cxn modelId="{B6DBC54B-4799-491C-B3EC-BEC624FCD497}" srcId="{02B83973-7083-43E8-9264-508709C8C293}" destId="{D1095785-5828-4875-81AF-C343DA6F09D2}" srcOrd="4" destOrd="0" parTransId="{24A06FFE-3A41-4B04-961B-5507D787B66D}" sibTransId="{19F5B8C6-211C-49B9-B1D7-764936FF6C6A}"/>
    <dgm:cxn modelId="{D022CC59-759F-4F55-A06E-9A3C1173CA39}" type="presOf" srcId="{1BC03C05-A199-4211-BECA-4BFE8DFBDA58}" destId="{63CFCBFE-C16F-4466-B3F8-1477660DD281}" srcOrd="0" destOrd="0" presId="urn:microsoft.com/office/officeart/2005/8/layout/pyramid1"/>
    <dgm:cxn modelId="{64B0188A-36F4-4995-9772-7F30C688CEBF}" srcId="{02B83973-7083-43E8-9264-508709C8C293}" destId="{86FE170D-5C94-40B2-8D57-109A0C7874FB}" srcOrd="0" destOrd="0" parTransId="{7D8E8A64-44FF-45CF-A807-881FB1AB9716}" sibTransId="{90CBC9FE-76CE-462C-AD75-9D18682F275D}"/>
    <dgm:cxn modelId="{6A1FEAA8-92A5-414D-85B9-F23228EA7E11}" type="presOf" srcId="{86FE170D-5C94-40B2-8D57-109A0C7874FB}" destId="{55769CDD-446E-4826-ACAD-42C1866921DA}" srcOrd="1" destOrd="0" presId="urn:microsoft.com/office/officeart/2005/8/layout/pyramid1"/>
    <dgm:cxn modelId="{70A381BD-CB1A-486F-B51B-DE8DC7283808}" type="presOf" srcId="{582F96D1-6921-4C26-A59B-EA5E3BE967A0}" destId="{911060E2-C873-469A-954A-EE2AAADBA15E}" srcOrd="0" destOrd="0" presId="urn:microsoft.com/office/officeart/2005/8/layout/pyramid1"/>
    <dgm:cxn modelId="{A70160DB-E1DC-450E-9335-659B8A45CFFA}" type="presOf" srcId="{86FE170D-5C94-40B2-8D57-109A0C7874FB}" destId="{F95293C2-557D-4158-90F8-B550B57A8FD3}" srcOrd="0" destOrd="0" presId="urn:microsoft.com/office/officeart/2005/8/layout/pyramid1"/>
    <dgm:cxn modelId="{20EE91DB-30A1-4568-A9EC-8FE3F714EC7B}" srcId="{02B83973-7083-43E8-9264-508709C8C293}" destId="{2B3CFC08-6B1A-4E7D-B5EF-DE8CF3E4AF28}" srcOrd="1" destOrd="0" parTransId="{5B89D769-25C7-44D1-BF0D-0F4AAFEA4086}" sibTransId="{E7608671-A8FD-4361-8E3E-1DE7D1DA04DD}"/>
    <dgm:cxn modelId="{7E1946E8-C5B1-460F-B05B-0B3853CAE78E}" type="presOf" srcId="{582F96D1-6921-4C26-A59B-EA5E3BE967A0}" destId="{AF0C9D26-E711-4976-8F97-02F8684C1448}" srcOrd="1" destOrd="0" presId="urn:microsoft.com/office/officeart/2005/8/layout/pyramid1"/>
    <dgm:cxn modelId="{97784CF0-CB5E-4136-8E81-F0ED8472362D}" type="presOf" srcId="{D1095785-5828-4875-81AF-C343DA6F09D2}" destId="{3A83AD08-753D-49DE-A70A-733B08DC3322}" srcOrd="0" destOrd="0" presId="urn:microsoft.com/office/officeart/2005/8/layout/pyramid1"/>
    <dgm:cxn modelId="{CA951EF8-2048-44D8-8074-9802B5845E22}" type="presOf" srcId="{D1095785-5828-4875-81AF-C343DA6F09D2}" destId="{B56C33B7-AD3E-44BE-8298-38BAC8AFF1ED}" srcOrd="1" destOrd="0" presId="urn:microsoft.com/office/officeart/2005/8/layout/pyramid1"/>
    <dgm:cxn modelId="{369144D8-3DA7-41D8-8836-1697952FA10D}" type="presParOf" srcId="{39014005-1E4B-4193-93BC-36E172D801C7}" destId="{95D956B6-95DF-4297-80B3-C0E3233143C4}" srcOrd="0" destOrd="0" presId="urn:microsoft.com/office/officeart/2005/8/layout/pyramid1"/>
    <dgm:cxn modelId="{23296CAC-07B0-428E-B115-B9C54363B09A}" type="presParOf" srcId="{95D956B6-95DF-4297-80B3-C0E3233143C4}" destId="{F95293C2-557D-4158-90F8-B550B57A8FD3}" srcOrd="0" destOrd="0" presId="urn:microsoft.com/office/officeart/2005/8/layout/pyramid1"/>
    <dgm:cxn modelId="{B7CFF403-5252-421B-B75D-E00DBC43CEE7}" type="presParOf" srcId="{95D956B6-95DF-4297-80B3-C0E3233143C4}" destId="{55769CDD-446E-4826-ACAD-42C1866921DA}" srcOrd="1" destOrd="0" presId="urn:microsoft.com/office/officeart/2005/8/layout/pyramid1"/>
    <dgm:cxn modelId="{A2923CD2-8814-476C-8795-7AB354429C1F}" type="presParOf" srcId="{39014005-1E4B-4193-93BC-36E172D801C7}" destId="{0B924C88-DF38-497B-8E60-A33C8EE06820}" srcOrd="1" destOrd="0" presId="urn:microsoft.com/office/officeart/2005/8/layout/pyramid1"/>
    <dgm:cxn modelId="{AEF2F9AA-75C3-4350-AA4B-E9941AE7422F}" type="presParOf" srcId="{0B924C88-DF38-497B-8E60-A33C8EE06820}" destId="{271ACE3F-A4FA-442A-87F8-8F2D74BF2ACF}" srcOrd="0" destOrd="0" presId="urn:microsoft.com/office/officeart/2005/8/layout/pyramid1"/>
    <dgm:cxn modelId="{7B90CF68-3697-405B-AC8F-B4BABF9C302F}" type="presParOf" srcId="{0B924C88-DF38-497B-8E60-A33C8EE06820}" destId="{BA330994-3B4E-437A-A689-6ECAC630AF8C}" srcOrd="1" destOrd="0" presId="urn:microsoft.com/office/officeart/2005/8/layout/pyramid1"/>
    <dgm:cxn modelId="{7F745090-95A7-4480-82B6-E9B37D5546B0}" type="presParOf" srcId="{39014005-1E4B-4193-93BC-36E172D801C7}" destId="{1785418C-0DFA-45CD-9457-E88623951B5A}" srcOrd="2" destOrd="0" presId="urn:microsoft.com/office/officeart/2005/8/layout/pyramid1"/>
    <dgm:cxn modelId="{F0C79DF2-7FCA-4B76-AC28-9D13F72A16E3}" type="presParOf" srcId="{1785418C-0DFA-45CD-9457-E88623951B5A}" destId="{911060E2-C873-469A-954A-EE2AAADBA15E}" srcOrd="0" destOrd="0" presId="urn:microsoft.com/office/officeart/2005/8/layout/pyramid1"/>
    <dgm:cxn modelId="{D6840AC9-BD02-4170-B0CB-DF1E65CA2096}" type="presParOf" srcId="{1785418C-0DFA-45CD-9457-E88623951B5A}" destId="{AF0C9D26-E711-4976-8F97-02F8684C1448}" srcOrd="1" destOrd="0" presId="urn:microsoft.com/office/officeart/2005/8/layout/pyramid1"/>
    <dgm:cxn modelId="{69AC8E6C-089C-4A23-814D-EA7A021B31C5}" type="presParOf" srcId="{39014005-1E4B-4193-93BC-36E172D801C7}" destId="{56694554-6450-4A82-858D-B0391CF48AEA}" srcOrd="3" destOrd="0" presId="urn:microsoft.com/office/officeart/2005/8/layout/pyramid1"/>
    <dgm:cxn modelId="{2E9ECD8E-A0B9-471A-B69E-B56F6FB77630}" type="presParOf" srcId="{56694554-6450-4A82-858D-B0391CF48AEA}" destId="{63CFCBFE-C16F-4466-B3F8-1477660DD281}" srcOrd="0" destOrd="0" presId="urn:microsoft.com/office/officeart/2005/8/layout/pyramid1"/>
    <dgm:cxn modelId="{EE1D474C-6843-4600-BEE2-587A0728DC1C}" type="presParOf" srcId="{56694554-6450-4A82-858D-B0391CF48AEA}" destId="{48943E5E-8BC0-49A7-AA1E-D8F768C85504}" srcOrd="1" destOrd="0" presId="urn:microsoft.com/office/officeart/2005/8/layout/pyramid1"/>
    <dgm:cxn modelId="{7C4FA6D4-91C3-4300-80DC-490E931F932D}" type="presParOf" srcId="{39014005-1E4B-4193-93BC-36E172D801C7}" destId="{728E608D-7F49-4F19-9EAB-BB01244D183E}" srcOrd="4" destOrd="0" presId="urn:microsoft.com/office/officeart/2005/8/layout/pyramid1"/>
    <dgm:cxn modelId="{F5EEF087-61AD-4307-ADED-DBA12DBF4165}" type="presParOf" srcId="{728E608D-7F49-4F19-9EAB-BB01244D183E}" destId="{3A83AD08-753D-49DE-A70A-733B08DC3322}" srcOrd="0" destOrd="0" presId="urn:microsoft.com/office/officeart/2005/8/layout/pyramid1"/>
    <dgm:cxn modelId="{3710943D-5879-4E9B-9C42-CC40BFDF94B4}" type="presParOf" srcId="{728E608D-7F49-4F19-9EAB-BB01244D183E}" destId="{B56C33B7-AD3E-44BE-8298-38BAC8AFF1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93C2-557D-4158-90F8-B550B57A8FD3}">
      <dsp:nvSpPr>
        <dsp:cNvPr id="0" name=""/>
        <dsp:cNvSpPr/>
      </dsp:nvSpPr>
      <dsp:spPr>
        <a:xfrm>
          <a:off x="2653014" y="0"/>
          <a:ext cx="2560585" cy="1844591"/>
        </a:xfrm>
        <a:prstGeom prst="trapezoid">
          <a:avLst>
            <a:gd name="adj" fmla="val 71318"/>
          </a:avLst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800" b="1" kern="1200" noProof="0" dirty="0"/>
          </a:br>
          <a:r>
            <a:rPr lang="en-US" sz="1800" b="1" kern="1200" noProof="0" dirty="0"/>
            <a:t>The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Islamic</a:t>
          </a:r>
          <a:br>
            <a:rPr lang="en-US" sz="1800" b="1" kern="1200" noProof="0" dirty="0"/>
          </a:br>
          <a:r>
            <a:rPr lang="en-US" sz="1800" b="1" kern="1200" noProof="0" dirty="0"/>
            <a:t>Republic’s </a:t>
          </a:r>
          <a:br>
            <a:rPr lang="en-US" sz="1800" b="1" kern="1200" noProof="0" dirty="0"/>
          </a:br>
          <a:r>
            <a:rPr lang="en-US" sz="1800" b="1" kern="1200" noProof="0" dirty="0"/>
            <a:t>ideological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nature</a:t>
          </a:r>
        </a:p>
      </dsp:txBody>
      <dsp:txXfrm>
        <a:off x="2653014" y="0"/>
        <a:ext cx="2560585" cy="1844591"/>
      </dsp:txXfrm>
    </dsp:sp>
    <dsp:sp modelId="{271ACE3F-A4FA-442A-87F8-8F2D74BF2ACF}">
      <dsp:nvSpPr>
        <dsp:cNvPr id="0" name=""/>
        <dsp:cNvSpPr/>
      </dsp:nvSpPr>
      <dsp:spPr>
        <a:xfrm>
          <a:off x="1956473" y="1848557"/>
          <a:ext cx="3977217" cy="998717"/>
        </a:xfrm>
        <a:prstGeom prst="trapezoid">
          <a:avLst>
            <a:gd name="adj" fmla="val 71318"/>
          </a:avLst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Macro-economic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financial instability </a:t>
          </a:r>
        </a:p>
      </dsp:txBody>
      <dsp:txXfrm>
        <a:off x="2652486" y="1848557"/>
        <a:ext cx="2585191" cy="998717"/>
      </dsp:txXfrm>
    </dsp:sp>
    <dsp:sp modelId="{911060E2-C873-469A-954A-EE2AAADBA15E}">
      <dsp:nvSpPr>
        <dsp:cNvPr id="0" name=""/>
        <dsp:cNvSpPr/>
      </dsp:nvSpPr>
      <dsp:spPr>
        <a:xfrm>
          <a:off x="1456643" y="2880477"/>
          <a:ext cx="4981104" cy="743278"/>
        </a:xfrm>
        <a:prstGeom prst="trapezoid">
          <a:avLst>
            <a:gd name="adj" fmla="val 71318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G</a:t>
          </a:r>
          <a:r>
            <a:rPr lang="en-US" sz="1800" b="1" kern="1200" baseline="0" noProof="0" dirty="0"/>
            <a:t>eopolitical tensions</a:t>
          </a:r>
          <a:endParaRPr lang="en-US" sz="1800" b="1" kern="1200" noProof="0" dirty="0"/>
        </a:p>
      </dsp:txBody>
      <dsp:txXfrm>
        <a:off x="2328336" y="2880477"/>
        <a:ext cx="3237717" cy="743278"/>
      </dsp:txXfrm>
    </dsp:sp>
    <dsp:sp modelId="{63CFCBFE-C16F-4466-B3F8-1477660DD281}">
      <dsp:nvSpPr>
        <dsp:cNvPr id="0" name=""/>
        <dsp:cNvSpPr/>
      </dsp:nvSpPr>
      <dsp:spPr>
        <a:xfrm>
          <a:off x="761303" y="3608924"/>
          <a:ext cx="6396524" cy="976231"/>
        </a:xfrm>
        <a:prstGeom prst="trapezoid">
          <a:avLst>
            <a:gd name="adj" fmla="val 71318"/>
          </a:avLst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Legal complexities</a:t>
          </a:r>
        </a:p>
      </dsp:txBody>
      <dsp:txXfrm>
        <a:off x="1880695" y="3608924"/>
        <a:ext cx="4157740" cy="976231"/>
      </dsp:txXfrm>
    </dsp:sp>
    <dsp:sp modelId="{3A83AD08-753D-49DE-A70A-733B08DC3322}">
      <dsp:nvSpPr>
        <dsp:cNvPr id="0" name=""/>
        <dsp:cNvSpPr/>
      </dsp:nvSpPr>
      <dsp:spPr>
        <a:xfrm>
          <a:off x="173017" y="4562818"/>
          <a:ext cx="7603794" cy="909789"/>
        </a:xfrm>
        <a:prstGeom prst="trapezoid">
          <a:avLst>
            <a:gd name="adj" fmla="val 71318"/>
          </a:avLst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Misinformation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communication challenges</a:t>
          </a:r>
        </a:p>
      </dsp:txBody>
      <dsp:txXfrm>
        <a:off x="1503681" y="4562818"/>
        <a:ext cx="4942466" cy="909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93C2-557D-4158-90F8-B550B57A8FD3}">
      <dsp:nvSpPr>
        <dsp:cNvPr id="0" name=""/>
        <dsp:cNvSpPr/>
      </dsp:nvSpPr>
      <dsp:spPr>
        <a:xfrm>
          <a:off x="2653014" y="0"/>
          <a:ext cx="2560585" cy="1844591"/>
        </a:xfrm>
        <a:prstGeom prst="trapezoid">
          <a:avLst>
            <a:gd name="adj" fmla="val 71318"/>
          </a:avLst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800" b="1" kern="1200" noProof="0" dirty="0"/>
          </a:br>
          <a:r>
            <a:rPr lang="en-US" sz="1800" b="1" kern="1200" noProof="0" dirty="0"/>
            <a:t>The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Islamic</a:t>
          </a:r>
          <a:br>
            <a:rPr lang="en-US" sz="1800" b="1" kern="1200" noProof="0" dirty="0"/>
          </a:br>
          <a:r>
            <a:rPr lang="en-US" sz="1800" b="1" kern="1200" noProof="0" dirty="0"/>
            <a:t>Republic’s </a:t>
          </a:r>
          <a:br>
            <a:rPr lang="en-US" sz="1800" b="1" kern="1200" noProof="0" dirty="0"/>
          </a:br>
          <a:r>
            <a:rPr lang="en-US" sz="1800" b="1" kern="1200" noProof="0" dirty="0"/>
            <a:t>ideological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nature</a:t>
          </a:r>
        </a:p>
      </dsp:txBody>
      <dsp:txXfrm>
        <a:off x="2653014" y="0"/>
        <a:ext cx="2560585" cy="1844591"/>
      </dsp:txXfrm>
    </dsp:sp>
    <dsp:sp modelId="{271ACE3F-A4FA-442A-87F8-8F2D74BF2ACF}">
      <dsp:nvSpPr>
        <dsp:cNvPr id="0" name=""/>
        <dsp:cNvSpPr/>
      </dsp:nvSpPr>
      <dsp:spPr>
        <a:xfrm>
          <a:off x="1956473" y="1881612"/>
          <a:ext cx="3977217" cy="998717"/>
        </a:xfrm>
        <a:prstGeom prst="trapezoid">
          <a:avLst>
            <a:gd name="adj" fmla="val 71318"/>
          </a:avLst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Macro-economic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financial instability </a:t>
          </a:r>
        </a:p>
      </dsp:txBody>
      <dsp:txXfrm>
        <a:off x="2652486" y="1881612"/>
        <a:ext cx="2585191" cy="998717"/>
      </dsp:txXfrm>
    </dsp:sp>
    <dsp:sp modelId="{911060E2-C873-469A-954A-EE2AAADBA15E}">
      <dsp:nvSpPr>
        <dsp:cNvPr id="0" name=""/>
        <dsp:cNvSpPr/>
      </dsp:nvSpPr>
      <dsp:spPr>
        <a:xfrm>
          <a:off x="1456643" y="2880477"/>
          <a:ext cx="4981104" cy="743278"/>
        </a:xfrm>
        <a:prstGeom prst="trapezoid">
          <a:avLst>
            <a:gd name="adj" fmla="val 71318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G</a:t>
          </a:r>
          <a:r>
            <a:rPr lang="en-US" sz="1800" b="1" kern="1200" baseline="0" noProof="0" dirty="0"/>
            <a:t>eopolitical tensions</a:t>
          </a:r>
          <a:endParaRPr lang="en-US" sz="1800" b="1" kern="1200" noProof="0" dirty="0"/>
        </a:p>
      </dsp:txBody>
      <dsp:txXfrm>
        <a:off x="2328336" y="2880477"/>
        <a:ext cx="3237717" cy="743278"/>
      </dsp:txXfrm>
    </dsp:sp>
    <dsp:sp modelId="{63CFCBFE-C16F-4466-B3F8-1477660DD281}">
      <dsp:nvSpPr>
        <dsp:cNvPr id="0" name=""/>
        <dsp:cNvSpPr/>
      </dsp:nvSpPr>
      <dsp:spPr>
        <a:xfrm>
          <a:off x="761303" y="3608924"/>
          <a:ext cx="6396524" cy="976231"/>
        </a:xfrm>
        <a:prstGeom prst="trapezoid">
          <a:avLst>
            <a:gd name="adj" fmla="val 71318"/>
          </a:avLst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Legal complexities</a:t>
          </a:r>
        </a:p>
      </dsp:txBody>
      <dsp:txXfrm>
        <a:off x="1880695" y="3608924"/>
        <a:ext cx="4157740" cy="976231"/>
      </dsp:txXfrm>
    </dsp:sp>
    <dsp:sp modelId="{3A83AD08-753D-49DE-A70A-733B08DC3322}">
      <dsp:nvSpPr>
        <dsp:cNvPr id="0" name=""/>
        <dsp:cNvSpPr/>
      </dsp:nvSpPr>
      <dsp:spPr>
        <a:xfrm>
          <a:off x="173017" y="4562818"/>
          <a:ext cx="7603794" cy="909789"/>
        </a:xfrm>
        <a:prstGeom prst="trapezoid">
          <a:avLst>
            <a:gd name="adj" fmla="val 71318"/>
          </a:avLst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Misinformation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noProof="0" dirty="0"/>
            <a:t>communication challenges</a:t>
          </a:r>
        </a:p>
      </dsp:txBody>
      <dsp:txXfrm>
        <a:off x="1503681" y="4562818"/>
        <a:ext cx="4942466" cy="90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C9888-DDDA-473D-812C-9DB9130B3A2D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2FAA-433B-48AA-93A8-C60E3D14CC63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70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60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25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91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46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12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172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031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897" algn="l" defTabSz="911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2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95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1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5898A-A7C2-4877-A958-995FF02ACF94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2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Géopolitique régionale et course </a:t>
            </a:r>
            <a:r>
              <a:rPr lang="fr-FR"/>
              <a:t>à l’atome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2FAA-433B-48AA-93A8-C60E3D14CC6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8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E0395-E29F-4FC9-A4E0-8F6BB12AA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42C64-7052-4DE3-A7AF-B68ED7B9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60" indent="0" algn="ctr">
              <a:buNone/>
              <a:defRPr sz="2000"/>
            </a:lvl2pPr>
            <a:lvl3pPr marL="911725" indent="0" algn="ctr">
              <a:buNone/>
              <a:defRPr sz="1800"/>
            </a:lvl3pPr>
            <a:lvl4pPr marL="1367591" indent="0" algn="ctr">
              <a:buNone/>
              <a:defRPr sz="1600"/>
            </a:lvl4pPr>
            <a:lvl5pPr marL="1823446" indent="0" algn="ctr">
              <a:buNone/>
              <a:defRPr sz="1600"/>
            </a:lvl5pPr>
            <a:lvl6pPr marL="2279312" indent="0" algn="ctr">
              <a:buNone/>
              <a:defRPr sz="1600"/>
            </a:lvl6pPr>
            <a:lvl7pPr marL="2735172" indent="0" algn="ctr">
              <a:buNone/>
              <a:defRPr sz="1600"/>
            </a:lvl7pPr>
            <a:lvl8pPr marL="3191031" indent="0" algn="ctr">
              <a:buNone/>
              <a:defRPr sz="1600"/>
            </a:lvl8pPr>
            <a:lvl9pPr marL="3646897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442A1B-E2C6-4E43-8ED2-BF613FBA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8BEA2-F3A6-4B0A-8B65-FE741A6D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44FE8-B4BE-432A-89E9-0F1AD02D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94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D1BF-DC9C-41B7-BF8A-5B88209F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42B003-1E79-4596-B289-68E9FABF3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B01B2-C64A-40E2-AB97-F6396149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8AC412-70C5-4009-B3C2-6CD4B809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69B02-9113-417C-BA8E-6A796746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93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EDE44-15C0-4105-AD08-45269E34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1FBFF0-B497-4A2A-9C72-FC9F4E67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BED18C-35CA-4C1D-8AA7-C6558D4F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565F15-B247-4A75-B4FD-8ECD747D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1897C-B44A-486A-A93F-08D94E9B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340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66999-CDF7-4826-9466-9AB9D0E2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70FB0-6A70-4E5D-A242-A390DC872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103F27-5CB6-4919-A0F3-F85E1639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9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6D7341-AA14-402E-8B22-A97F409E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A3521-1812-40AB-B437-AD219D58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B2F2A0-2EA2-4357-BA08-96FE491C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36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5B94D-8964-4DD3-8B71-3B880516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62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EF17F8-6C96-413B-BEC0-91B45651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64D8FA-909D-4D2C-9E87-D794DC8B4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6C30C4-43E7-4A6B-ADAA-4A53D7A3C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C9C77B-330A-4F9E-9860-0F4FB77E5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173759-8743-4632-AD20-0B78BF76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A08CAD-4BBB-4F98-8B6D-C14AF1EA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16CFAE-7434-46F6-BB4A-3B06FFFB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7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F3CD2-398D-4B77-8093-E426294E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BA10B7-40F6-4D08-8C81-65EB1083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5A1EC3-AA95-4A20-BA02-EF9796A8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970B15-763A-4804-B18B-59EEB265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799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7DEB16-A30D-4D19-9AC8-FE5069CD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4057C2-C0F2-43EF-BA33-0A5925C6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1520F-2D26-4558-928F-94A6B700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99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20081-EC72-4B25-A894-880864BA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0263D5-E780-4CBA-A0EB-6BBC9213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0016FE-14B8-4A44-A2F6-3FEBDEF18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60" indent="0">
              <a:buNone/>
              <a:defRPr sz="1400"/>
            </a:lvl2pPr>
            <a:lvl3pPr marL="911725" indent="0">
              <a:buNone/>
              <a:defRPr sz="1200"/>
            </a:lvl3pPr>
            <a:lvl4pPr marL="1367591" indent="0">
              <a:buNone/>
              <a:defRPr sz="1000"/>
            </a:lvl4pPr>
            <a:lvl5pPr marL="1823446" indent="0">
              <a:buNone/>
              <a:defRPr sz="1000"/>
            </a:lvl5pPr>
            <a:lvl6pPr marL="2279312" indent="0">
              <a:buNone/>
              <a:defRPr sz="1000"/>
            </a:lvl6pPr>
            <a:lvl7pPr marL="2735172" indent="0">
              <a:buNone/>
              <a:defRPr sz="1000"/>
            </a:lvl7pPr>
            <a:lvl8pPr marL="3191031" indent="0">
              <a:buNone/>
              <a:defRPr sz="1000"/>
            </a:lvl8pPr>
            <a:lvl9pPr marL="3646897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CA06EA-C45F-4801-8E13-44581A5B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4D7CC5-858A-439A-9614-568A69C9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668955-22F0-4A56-AF91-538BB285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038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23BC2-8E15-4EE0-95A2-2ADC2F83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A71075-5F78-4853-A269-76BC4A88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51EF09-EFC4-4C65-9BFE-63F966469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60" indent="0">
              <a:buNone/>
              <a:defRPr sz="1400"/>
            </a:lvl2pPr>
            <a:lvl3pPr marL="911725" indent="0">
              <a:buNone/>
              <a:defRPr sz="1200"/>
            </a:lvl3pPr>
            <a:lvl4pPr marL="1367591" indent="0">
              <a:buNone/>
              <a:defRPr sz="1000"/>
            </a:lvl4pPr>
            <a:lvl5pPr marL="1823446" indent="0">
              <a:buNone/>
              <a:defRPr sz="1000"/>
            </a:lvl5pPr>
            <a:lvl6pPr marL="2279312" indent="0">
              <a:buNone/>
              <a:defRPr sz="1000"/>
            </a:lvl6pPr>
            <a:lvl7pPr marL="2735172" indent="0">
              <a:buNone/>
              <a:defRPr sz="1000"/>
            </a:lvl7pPr>
            <a:lvl8pPr marL="3191031" indent="0">
              <a:buNone/>
              <a:defRPr sz="1000"/>
            </a:lvl8pPr>
            <a:lvl9pPr marL="3646897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2D296D-79DD-46CB-B001-8768D587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E9CB3B-204A-4907-9ACE-DA9F4ADC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B28C25-55C0-4D8C-9577-F7D53C9C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79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2118C-82F8-4896-BF43-9E7D3B5B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A361E-30E9-430A-8991-B4706C15C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ADBD3C-FF07-43AE-AE96-2775B338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7BD7D-DD34-433F-9E72-CF810EA5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D2999E-DAEF-4186-A82C-8F9C75F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9523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62AA9B-619E-4CC4-8B42-E98E50027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0B602A-A83A-465A-B8D1-BDB89F20A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D0D8E-23A7-4576-AC86-FFE199E7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2C11D-A02C-4372-9855-59EA45B6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6C144-06E4-43A9-9908-8F412BBE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58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8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058F-7E09-40BC-A4C4-E4C55623FD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2DE5-6C86-4986-B104-97D09C90D0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68CE-3A43-499A-940B-992E0F55E2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BFF7-CAF5-4EBD-96C7-ECD99EAAC2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12D8-0C8A-48E9-9F95-A99B80858F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980B-CCAB-4DD6-9F89-740997894A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3CA-876D-4DB5-8955-3495D5A669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3DE-2AA8-473F-8F77-9D5C2602DE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8" indent="0">
              <a:buNone/>
              <a:defRPr sz="2800"/>
            </a:lvl2pPr>
            <a:lvl3pPr marL="911560" indent="0">
              <a:buNone/>
              <a:defRPr sz="2400"/>
            </a:lvl3pPr>
            <a:lvl4pPr marL="1367349" indent="0">
              <a:buNone/>
              <a:defRPr sz="2000"/>
            </a:lvl4pPr>
            <a:lvl5pPr marL="1823118" indent="0">
              <a:buNone/>
              <a:defRPr sz="2000"/>
            </a:lvl5pPr>
            <a:lvl6pPr marL="2278904" indent="0">
              <a:buNone/>
              <a:defRPr sz="2000"/>
            </a:lvl6pPr>
            <a:lvl7pPr marL="2734684" indent="0">
              <a:buNone/>
              <a:defRPr sz="2000"/>
            </a:lvl7pPr>
            <a:lvl8pPr marL="3190456" indent="0">
              <a:buNone/>
              <a:defRPr sz="2000"/>
            </a:lvl8pPr>
            <a:lvl9pPr marL="364624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7DF-5838-4E94-AC80-D1A1F35DC3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5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7069-19BF-4D82-A5A9-3A26D7760A39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67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308-76A3-4920-97EA-8A4B18B5B0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986-0783-4176-8A27-7D6CF275BA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8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058F-7E09-40BC-A4C4-E4C55623FD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2DE5-6C86-4986-B104-97D09C90D0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68CE-3A43-499A-940B-992E0F55E2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BFF7-CAF5-4EBD-96C7-ECD99EAAC2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12D8-0C8A-48E9-9F95-A99B80858F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980B-CCAB-4DD6-9F89-740997894A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3CA-876D-4DB5-8955-3495D5A669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3DE-2AA8-473F-8F77-9D5C2602DE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DBB3-F88A-4FA2-870B-F73C9603F73E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707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8" indent="0">
              <a:buNone/>
              <a:defRPr sz="2800"/>
            </a:lvl2pPr>
            <a:lvl3pPr marL="911560" indent="0">
              <a:buNone/>
              <a:defRPr sz="2400"/>
            </a:lvl3pPr>
            <a:lvl4pPr marL="1367349" indent="0">
              <a:buNone/>
              <a:defRPr sz="2000"/>
            </a:lvl4pPr>
            <a:lvl5pPr marL="1823118" indent="0">
              <a:buNone/>
              <a:defRPr sz="2000"/>
            </a:lvl5pPr>
            <a:lvl6pPr marL="2278904" indent="0">
              <a:buNone/>
              <a:defRPr sz="2000"/>
            </a:lvl6pPr>
            <a:lvl7pPr marL="2734684" indent="0">
              <a:buNone/>
              <a:defRPr sz="2000"/>
            </a:lvl7pPr>
            <a:lvl8pPr marL="3190456" indent="0">
              <a:buNone/>
              <a:defRPr sz="2000"/>
            </a:lvl8pPr>
            <a:lvl9pPr marL="364624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7DF-5838-4E94-AC80-D1A1F35DC3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308-76A3-4920-97EA-8A4B18B5B0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986-0783-4176-8A27-7D6CF275BA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8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058F-7E09-40BC-A4C4-E4C55623FD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2DE5-6C86-4986-B104-97D09C90D0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68CE-3A43-499A-940B-992E0F55E2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BFF7-CAF5-4EBD-96C7-ECD99EAAC2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12D8-0C8A-48E9-9F95-A99B80858F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980B-CCAB-4DD6-9F89-740997894A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3CA-876D-4DB5-8955-3495D5A669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1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701"/>
            <a:ext cx="7772400" cy="2505075"/>
          </a:xfrm>
        </p:spPr>
        <p:txBody>
          <a:bodyPr anchor="b"/>
          <a:lstStyle>
            <a:lvl1pPr algn="ctr" defTabSz="91172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83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5C62-2DE4-40D1-90CE-D3FCF5438A36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27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3DE-2AA8-473F-8F77-9D5C2602DE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8" indent="0">
              <a:buNone/>
              <a:defRPr sz="2800"/>
            </a:lvl2pPr>
            <a:lvl3pPr marL="911560" indent="0">
              <a:buNone/>
              <a:defRPr sz="2400"/>
            </a:lvl3pPr>
            <a:lvl4pPr marL="1367349" indent="0">
              <a:buNone/>
              <a:defRPr sz="2000"/>
            </a:lvl4pPr>
            <a:lvl5pPr marL="1823118" indent="0">
              <a:buNone/>
              <a:defRPr sz="2000"/>
            </a:lvl5pPr>
            <a:lvl6pPr marL="2278904" indent="0">
              <a:buNone/>
              <a:defRPr sz="2000"/>
            </a:lvl6pPr>
            <a:lvl7pPr marL="2734684" indent="0">
              <a:buNone/>
              <a:defRPr sz="2000"/>
            </a:lvl7pPr>
            <a:lvl8pPr marL="3190456" indent="0">
              <a:buNone/>
              <a:defRPr sz="2000"/>
            </a:lvl8pPr>
            <a:lvl9pPr marL="364624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7DF-5838-4E94-AC80-D1A1F35DC3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308-76A3-4920-97EA-8A4B18B5B0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986-0783-4176-8A27-7D6CF275BA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212604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47" y="3840523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007" y="6377979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79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2A9E-A7B2-49DF-9C1D-28A298D6FA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7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007" y="6377979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79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5387-5E6B-4722-8A8E-2D806B250D5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7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7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7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9007" y="6377979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79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27E5-EC79-46EA-8CAA-52A3B3C0FA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7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9007" y="6377979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79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AC66-842B-4658-883B-283DF478C40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7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9007" y="6377979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79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5442-F78B-408F-9D48-4002BF042C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7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39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46" y="3840523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006" y="6378004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04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C91D-6DBB-47C0-80DE-B1E86181E49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0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91E-6E96-4A40-AD76-364E39DC0110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237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006" y="6378004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04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F245-9ED7-43DD-AA6A-2DED6548DEE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0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7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7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9006" y="6378004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8004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7C63-722A-4D26-9B16-8FFE2276BE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800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9006" y="6378004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8004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453F-F752-4D8B-86B6-001971F5E6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800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9006" y="6378004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8004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16AA-1333-4B92-AF4A-4821523DA59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800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1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31" y="3840511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7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891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7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283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7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7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7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124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7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44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74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93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06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27" y="3840507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6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6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7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3B78-0951-4BF1-AECF-547798B12F26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027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6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6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132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6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6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6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6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6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92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6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6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6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92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6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6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6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49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0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22" y="3840502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1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1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778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1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1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681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6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6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1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1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6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760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1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1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6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590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1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1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6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097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95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6" y="3840496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7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7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7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C69-BA65-4637-8A2B-AA499177C036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86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7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7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20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5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7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7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126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7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7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14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7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7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5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57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8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9" y="3840488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24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24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26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24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24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67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9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24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24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755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24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24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235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24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24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9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461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3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3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5433-6861-498F-B218-6AAD23386979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32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3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3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823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3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3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38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3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3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40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3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3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22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71" y="2731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22" y="24385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4D35-A767-4DD9-B742-98FC87D492D8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01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DE9B-B678-474D-AD89-5B3F13AB3D1A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35E-7F66-42C7-B9B2-9CB96F5C914C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8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6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0506-6C7A-4A55-9EB2-24DCCF524791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5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5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D04F-A1CE-49F3-A0D0-793F3CA9553D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86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7810-22E7-4796-849D-15AF10BEF39C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33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705"/>
            <a:ext cx="7772400" cy="2505075"/>
          </a:xfrm>
        </p:spPr>
        <p:txBody>
          <a:bodyPr anchor="b"/>
          <a:lstStyle>
            <a:lvl1pPr algn="ctr" defTabSz="91172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83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21C-C525-4727-AF68-242D6F6B6A00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3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58E1-3B09-42FA-A542-8E8EB17EE080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2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9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FE85-7A5A-4CA0-82CB-AD6A8D19E27F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6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5CDA-3F2B-418D-B0BD-C38D90B02225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18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71F7-C9A8-4180-B289-96C6318A2FE2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53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22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76" y="273155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22" y="2438505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0960-486B-43C3-9255-5A7280F29963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A984-523A-45F0-AB97-0BA9810035F5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6DA7-A280-4C97-968D-E0082DFBD49F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6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5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5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67A-E296-4DB2-B55A-41655E94BA99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02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5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7202-C7CC-4466-8737-415FF7785AC5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3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04CC-C42B-43BA-99AE-0B1356713802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03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35"/>
            <a:ext cx="7772400" cy="2505075"/>
          </a:xfrm>
        </p:spPr>
        <p:txBody>
          <a:bodyPr anchor="b"/>
          <a:lstStyle>
            <a:lvl1pPr algn="ctr" defTabSz="91172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EE7E-EC72-4122-AB78-0BEC0161CF27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4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B558-B6DD-4F58-92FC-212A29AE6C9D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6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34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7A36-0C20-483A-83D4-006B80884420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15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700F-06CB-49A9-8834-749DB3FCD5CD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36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B874-CAEB-4DD9-8362-A351A81FD9FE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4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21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85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21" y="2438435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002-9038-4C23-83CF-E062DCC60B25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7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D917-CD26-4EC0-A181-FC7098608074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13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828-6626-4C98-97E8-558002019501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78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056B-2B05-4F07-A413-B991D7CC4F0E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78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5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89AD-0706-4814-ADB5-D33FEC896177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1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0322-42B1-4704-98C9-E67CBF9AD43D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95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87"/>
            <a:ext cx="7772400" cy="2505075"/>
          </a:xfrm>
        </p:spPr>
        <p:txBody>
          <a:bodyPr anchor="b"/>
          <a:lstStyle>
            <a:lvl1pPr algn="ctr" defTabSz="91172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816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89D1-1696-4396-9CD1-30AA4F871AA8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9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44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C2C-2C72-49B9-89BE-4B2C1730C062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5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C35C-8832-4600-B9D7-6DFA6DE8475B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58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5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095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734-5B9F-4975-B035-EDD8CAD9365D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31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24E0-425D-4C23-B00B-8D9DA016AB31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37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122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64" y="273137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122" y="2438487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8E3-DB18-40E2-A0B7-F8540A240F22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9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122-7888-4767-8772-47FCA141164D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4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6B08-4E2B-4987-9EAC-3C423BD029C8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58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464B-DB2F-457B-A85F-9DE257E9469A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8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36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6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0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14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88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5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74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3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8" indent="0">
              <a:buNone/>
              <a:defRPr sz="2800"/>
            </a:lvl2pPr>
            <a:lvl3pPr marL="911560" indent="0">
              <a:buNone/>
              <a:defRPr sz="2400"/>
            </a:lvl3pPr>
            <a:lvl4pPr marL="1367349" indent="0">
              <a:buNone/>
              <a:defRPr sz="2000"/>
            </a:lvl4pPr>
            <a:lvl5pPr marL="1823118" indent="0">
              <a:buNone/>
              <a:defRPr sz="2000"/>
            </a:lvl5pPr>
            <a:lvl6pPr marL="2278904" indent="0">
              <a:buNone/>
              <a:defRPr sz="2000"/>
            </a:lvl6pPr>
            <a:lvl7pPr marL="2734684" indent="0">
              <a:buNone/>
              <a:defRPr sz="2000"/>
            </a:lvl7pPr>
            <a:lvl8pPr marL="3190456" indent="0">
              <a:buNone/>
              <a:defRPr sz="2000"/>
            </a:lvl8pPr>
            <a:lvl9pPr marL="364624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69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9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39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8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058F-7E09-40BC-A4C4-E4C55623FD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2DE5-6C86-4986-B104-97D09C90D0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68CE-3A43-499A-940B-992E0F55E2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2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BFF7-CAF5-4EBD-96C7-ECD99EAAC2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12D8-0C8A-48E9-9F95-A99B80858F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980B-CCAB-4DD6-9F89-740997894A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3CA-876D-4DB5-8955-3495D5A669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3DE-2AA8-473F-8F77-9D5C2602DE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8" indent="0">
              <a:buNone/>
              <a:defRPr sz="2800"/>
            </a:lvl2pPr>
            <a:lvl3pPr marL="911560" indent="0">
              <a:buNone/>
              <a:defRPr sz="2400"/>
            </a:lvl3pPr>
            <a:lvl4pPr marL="1367349" indent="0">
              <a:buNone/>
              <a:defRPr sz="2000"/>
            </a:lvl4pPr>
            <a:lvl5pPr marL="1823118" indent="0">
              <a:buNone/>
              <a:defRPr sz="2000"/>
            </a:lvl5pPr>
            <a:lvl6pPr marL="2278904" indent="0">
              <a:buNone/>
              <a:defRPr sz="2000"/>
            </a:lvl6pPr>
            <a:lvl7pPr marL="2734684" indent="0">
              <a:buNone/>
              <a:defRPr sz="2000"/>
            </a:lvl7pPr>
            <a:lvl8pPr marL="3190456" indent="0">
              <a:buNone/>
              <a:defRPr sz="2000"/>
            </a:lvl8pPr>
            <a:lvl9pPr marL="364624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7DF-5838-4E94-AC80-D1A1F35DC3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308-76A3-4920-97EA-8A4B18B5B0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986-0783-4176-8A27-7D6CF275BA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84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47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4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71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3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05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8" indent="0">
              <a:buNone/>
              <a:defRPr sz="2000" b="1"/>
            </a:lvl2pPr>
            <a:lvl3pPr marL="911560" indent="0">
              <a:buNone/>
              <a:defRPr sz="1800" b="1"/>
            </a:lvl3pPr>
            <a:lvl4pPr marL="1367349" indent="0">
              <a:buNone/>
              <a:defRPr sz="1600" b="1"/>
            </a:lvl4pPr>
            <a:lvl5pPr marL="1823118" indent="0">
              <a:buNone/>
              <a:defRPr sz="1600" b="1"/>
            </a:lvl5pPr>
            <a:lvl6pPr marL="2278904" indent="0">
              <a:buNone/>
              <a:defRPr sz="1600" b="1"/>
            </a:lvl6pPr>
            <a:lvl7pPr marL="2734684" indent="0">
              <a:buNone/>
              <a:defRPr sz="1600" b="1"/>
            </a:lvl7pPr>
            <a:lvl8pPr marL="3190456" indent="0">
              <a:buNone/>
              <a:defRPr sz="1600" b="1"/>
            </a:lvl8pPr>
            <a:lvl9pPr marL="364624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452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48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26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5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95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8" indent="0">
              <a:buNone/>
              <a:defRPr sz="2800"/>
            </a:lvl2pPr>
            <a:lvl3pPr marL="911560" indent="0">
              <a:buNone/>
              <a:defRPr sz="2400"/>
            </a:lvl3pPr>
            <a:lvl4pPr marL="1367349" indent="0">
              <a:buNone/>
              <a:defRPr sz="2000"/>
            </a:lvl4pPr>
            <a:lvl5pPr marL="1823118" indent="0">
              <a:buNone/>
              <a:defRPr sz="2000"/>
            </a:lvl5pPr>
            <a:lvl6pPr marL="2278904" indent="0">
              <a:buNone/>
              <a:defRPr sz="2000"/>
            </a:lvl6pPr>
            <a:lvl7pPr marL="2734684" indent="0">
              <a:buNone/>
              <a:defRPr sz="2000"/>
            </a:lvl7pPr>
            <a:lvl8pPr marL="3190456" indent="0">
              <a:buNone/>
              <a:defRPr sz="2000"/>
            </a:lvl8pPr>
            <a:lvl9pPr marL="364624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78" indent="0">
              <a:buNone/>
              <a:defRPr sz="1200"/>
            </a:lvl2pPr>
            <a:lvl3pPr marL="911560" indent="0">
              <a:buNone/>
              <a:defRPr sz="1000"/>
            </a:lvl3pPr>
            <a:lvl4pPr marL="1367349" indent="0">
              <a:buNone/>
              <a:defRPr sz="900"/>
            </a:lvl4pPr>
            <a:lvl5pPr marL="1823118" indent="0">
              <a:buNone/>
              <a:defRPr sz="900"/>
            </a:lvl5pPr>
            <a:lvl6pPr marL="2278904" indent="0">
              <a:buNone/>
              <a:defRPr sz="900"/>
            </a:lvl6pPr>
            <a:lvl7pPr marL="2734684" indent="0">
              <a:buNone/>
              <a:defRPr sz="900"/>
            </a:lvl7pPr>
            <a:lvl8pPr marL="3190456" indent="0">
              <a:buNone/>
              <a:defRPr sz="900"/>
            </a:lvl8pPr>
            <a:lvl9pPr marL="364624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9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2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50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1573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1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65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83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5" indent="0">
              <a:buNone/>
              <a:defRPr sz="1800" b="1"/>
            </a:lvl3pPr>
            <a:lvl4pPr marL="1367591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12" indent="0">
              <a:buNone/>
              <a:defRPr sz="1600" b="1"/>
            </a:lvl6pPr>
            <a:lvl7pPr marL="2735172" indent="0">
              <a:buNone/>
              <a:defRPr sz="1600" b="1"/>
            </a:lvl7pPr>
            <a:lvl8pPr marL="3191031" indent="0">
              <a:buNone/>
              <a:defRPr sz="1600" b="1"/>
            </a:lvl8pPr>
            <a:lvl9pPr marL="36468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204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121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542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8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5" indent="0">
              <a:buNone/>
              <a:defRPr sz="2400"/>
            </a:lvl3pPr>
            <a:lvl4pPr marL="1367591" indent="0">
              <a:buNone/>
              <a:defRPr sz="2000"/>
            </a:lvl4pPr>
            <a:lvl5pPr marL="1823446" indent="0">
              <a:buNone/>
              <a:defRPr sz="2000"/>
            </a:lvl5pPr>
            <a:lvl6pPr marL="2279312" indent="0">
              <a:buNone/>
              <a:defRPr sz="2000"/>
            </a:lvl6pPr>
            <a:lvl7pPr marL="2735172" indent="0">
              <a:buNone/>
              <a:defRPr sz="2000"/>
            </a:lvl7pPr>
            <a:lvl8pPr marL="3191031" indent="0">
              <a:buNone/>
              <a:defRPr sz="2000"/>
            </a:lvl8pPr>
            <a:lvl9pPr marL="3646897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5" indent="0">
              <a:buNone/>
              <a:defRPr sz="1000"/>
            </a:lvl3pPr>
            <a:lvl4pPr marL="1367591" indent="0">
              <a:buNone/>
              <a:defRPr sz="900"/>
            </a:lvl4pPr>
            <a:lvl5pPr marL="1823446" indent="0">
              <a:buNone/>
              <a:defRPr sz="900"/>
            </a:lvl5pPr>
            <a:lvl6pPr marL="2279312" indent="0">
              <a:buNone/>
              <a:defRPr sz="900"/>
            </a:lvl6pPr>
            <a:lvl7pPr marL="2735172" indent="0">
              <a:buNone/>
              <a:defRPr sz="900"/>
            </a:lvl7pPr>
            <a:lvl8pPr marL="3191031" indent="0">
              <a:buNone/>
              <a:defRPr sz="900"/>
            </a:lvl8pPr>
            <a:lvl9pPr marL="36468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99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266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3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Relationship Id="rId9" Type="http://schemas.openxmlformats.org/officeDocument/2006/relationships/image" Target="../media/image5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6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Relationship Id="rId9" Type="http://schemas.openxmlformats.org/officeDocument/2006/relationships/image" Target="../media/image5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6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9" Type="http://schemas.openxmlformats.org/officeDocument/2006/relationships/image" Target="../media/image5.jp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7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Relationship Id="rId9" Type="http://schemas.openxmlformats.org/officeDocument/2006/relationships/image" Target="../media/image5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7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7.xml"/><Relationship Id="rId9" Type="http://schemas.openxmlformats.org/officeDocument/2006/relationships/image" Target="../media/image5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8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Relationship Id="rId9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73" tIns="45588" rIns="91173" bIns="4558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5C7E2-3A37-4602-8D54-BE2A8962C28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8CB0-F31F-4FCE-9986-2DE35288D8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4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7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99" indent="-341899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75" indent="-284919" algn="l" defTabSz="91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55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14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78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240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10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60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29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72BED7-7142-4B9B-B49C-6D8BBBE6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62"/>
            <a:ext cx="7886700" cy="1325563"/>
          </a:xfrm>
          <a:prstGeom prst="rect">
            <a:avLst/>
          </a:prstGeom>
        </p:spPr>
        <p:txBody>
          <a:bodyPr vert="horz" lIns="91173" tIns="45588" rIns="91173" bIns="4558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238828-955F-4EFC-A22C-B1C75FC10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9"/>
            <a:ext cx="7886700" cy="4351338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E1CAA6-CB6E-4FD8-A048-239828AA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05B0-390A-483D-AC1B-89E5BC67638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ECBBEC-9010-4FAC-BFAB-98B69FB65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3" y="6356371"/>
            <a:ext cx="30861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498F0-3569-41EF-8B95-9644F8290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71"/>
            <a:ext cx="20574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EDE8-C8EB-46F7-BFB2-8112B8A3768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17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28" indent="-227928" algn="l" defTabSz="9117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94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55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14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78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240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10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60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29" indent="-227928" algn="l" defTabSz="9117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57" tIns="45580" rIns="91157" bIns="45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57" tIns="45580" rIns="91157" bIns="45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96357388-6C68-4D77-A8C4-7631260983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80"/>
            <a:ext cx="2895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15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38" indent="-341838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3" indent="-284866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8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7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50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4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9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1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8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56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42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57" tIns="45580" rIns="91157" bIns="45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57" tIns="45580" rIns="91157" bIns="45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96357388-6C68-4D77-A8C4-7631260983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80"/>
            <a:ext cx="2895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5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15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38" indent="-341838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3" indent="-284866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8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7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50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4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9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1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8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56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42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57" tIns="45580" rIns="91157" bIns="45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57" tIns="45580" rIns="91157" bIns="45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96357388-6C68-4D77-A8C4-7631260983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80"/>
            <a:ext cx="2895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15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38" indent="-341838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3" indent="-284866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8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7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50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4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9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1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8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56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42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395" y="317521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5">
                <a:moveTo>
                  <a:pt x="6831726" y="0"/>
                </a:moveTo>
                <a:lnTo>
                  <a:pt x="79132" y="106"/>
                </a:lnTo>
                <a:lnTo>
                  <a:pt x="39025" y="12765"/>
                </a:lnTo>
                <a:lnTo>
                  <a:pt x="10720" y="42464"/>
                </a:lnTo>
                <a:lnTo>
                  <a:pt x="0" y="83423"/>
                </a:lnTo>
                <a:lnTo>
                  <a:pt x="106" y="754574"/>
                </a:lnTo>
                <a:lnTo>
                  <a:pt x="12760" y="794706"/>
                </a:lnTo>
                <a:lnTo>
                  <a:pt x="42445" y="823025"/>
                </a:lnTo>
                <a:lnTo>
                  <a:pt x="83378" y="833749"/>
                </a:lnTo>
                <a:lnTo>
                  <a:pt x="6836011" y="833641"/>
                </a:lnTo>
                <a:lnTo>
                  <a:pt x="6876125" y="820972"/>
                </a:lnTo>
                <a:lnTo>
                  <a:pt x="6904430" y="791274"/>
                </a:lnTo>
                <a:lnTo>
                  <a:pt x="6915149" y="750326"/>
                </a:lnTo>
                <a:lnTo>
                  <a:pt x="6915041" y="79138"/>
                </a:lnTo>
                <a:lnTo>
                  <a:pt x="6902372" y="39024"/>
                </a:lnTo>
                <a:lnTo>
                  <a:pt x="6872674" y="10718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807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6395" y="317521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5">
                <a:moveTo>
                  <a:pt x="0" y="83423"/>
                </a:moveTo>
                <a:lnTo>
                  <a:pt x="10720" y="42464"/>
                </a:lnTo>
                <a:lnTo>
                  <a:pt x="39025" y="12765"/>
                </a:lnTo>
                <a:lnTo>
                  <a:pt x="79132" y="106"/>
                </a:lnTo>
                <a:lnTo>
                  <a:pt x="6831726" y="0"/>
                </a:lnTo>
                <a:lnTo>
                  <a:pt x="6846269" y="1262"/>
                </a:lnTo>
                <a:lnTo>
                  <a:pt x="6884109" y="18485"/>
                </a:lnTo>
                <a:lnTo>
                  <a:pt x="6908773" y="51369"/>
                </a:lnTo>
                <a:lnTo>
                  <a:pt x="6915149" y="750326"/>
                </a:lnTo>
                <a:lnTo>
                  <a:pt x="6913887" y="764869"/>
                </a:lnTo>
                <a:lnTo>
                  <a:pt x="6896664" y="802709"/>
                </a:lnTo>
                <a:lnTo>
                  <a:pt x="6863780" y="827373"/>
                </a:lnTo>
                <a:lnTo>
                  <a:pt x="83378" y="833749"/>
                </a:lnTo>
                <a:lnTo>
                  <a:pt x="68841" y="832486"/>
                </a:lnTo>
                <a:lnTo>
                  <a:pt x="31014" y="815255"/>
                </a:lnTo>
                <a:lnTo>
                  <a:pt x="6364" y="782356"/>
                </a:lnTo>
                <a:lnTo>
                  <a:pt x="0" y="83423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07"/>
            <a:endParaRPr sz="11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26799" y="370893"/>
            <a:ext cx="836046" cy="427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07"/>
            <a:endParaRPr sz="11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26813" y="370854"/>
            <a:ext cx="836089" cy="427760"/>
          </a:xfrm>
          <a:custGeom>
            <a:avLst/>
            <a:gdLst/>
            <a:ahLst/>
            <a:cxnLst/>
            <a:rect l="l" t="t" r="r" b="b"/>
            <a:pathLst>
              <a:path w="1383030" h="667385">
                <a:moveTo>
                  <a:pt x="0" y="66812"/>
                </a:moveTo>
                <a:lnTo>
                  <a:pt x="13082" y="27092"/>
                </a:lnTo>
                <a:lnTo>
                  <a:pt x="46324" y="3180"/>
                </a:lnTo>
                <a:lnTo>
                  <a:pt x="1316284" y="0"/>
                </a:lnTo>
                <a:lnTo>
                  <a:pt x="1330718" y="1572"/>
                </a:lnTo>
                <a:lnTo>
                  <a:pt x="1366119" y="22450"/>
                </a:lnTo>
                <a:lnTo>
                  <a:pt x="1382661" y="60461"/>
                </a:lnTo>
                <a:lnTo>
                  <a:pt x="1382959" y="600334"/>
                </a:lnTo>
                <a:lnTo>
                  <a:pt x="1381392" y="614775"/>
                </a:lnTo>
                <a:lnTo>
                  <a:pt x="1360555" y="650204"/>
                </a:lnTo>
                <a:lnTo>
                  <a:pt x="1322543" y="666734"/>
                </a:lnTo>
                <a:lnTo>
                  <a:pt x="66699" y="667024"/>
                </a:lnTo>
                <a:lnTo>
                  <a:pt x="52250" y="665455"/>
                </a:lnTo>
                <a:lnTo>
                  <a:pt x="16820" y="644611"/>
                </a:lnTo>
                <a:lnTo>
                  <a:pt x="291" y="606609"/>
                </a:lnTo>
                <a:lnTo>
                  <a:pt x="0" y="66812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07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76395" y="905246"/>
            <a:ext cx="4180443" cy="534802"/>
          </a:xfrm>
          <a:custGeom>
            <a:avLst/>
            <a:gdLst/>
            <a:ahLst/>
            <a:cxnLst/>
            <a:rect l="l" t="t" r="r" b="b"/>
            <a:pathLst>
              <a:path w="6915150" h="834389">
                <a:moveTo>
                  <a:pt x="6831726" y="0"/>
                </a:moveTo>
                <a:lnTo>
                  <a:pt x="79108" y="107"/>
                </a:lnTo>
                <a:lnTo>
                  <a:pt x="39013" y="12774"/>
                </a:lnTo>
                <a:lnTo>
                  <a:pt x="10716" y="42481"/>
                </a:lnTo>
                <a:lnTo>
                  <a:pt x="0" y="83454"/>
                </a:lnTo>
                <a:lnTo>
                  <a:pt x="102" y="754616"/>
                </a:lnTo>
                <a:lnTo>
                  <a:pt x="12735" y="794722"/>
                </a:lnTo>
                <a:lnTo>
                  <a:pt x="42425" y="823047"/>
                </a:lnTo>
                <a:lnTo>
                  <a:pt x="83378" y="833780"/>
                </a:lnTo>
                <a:lnTo>
                  <a:pt x="6835938" y="833675"/>
                </a:lnTo>
                <a:lnTo>
                  <a:pt x="6876086" y="821031"/>
                </a:lnTo>
                <a:lnTo>
                  <a:pt x="6904419" y="791353"/>
                </a:lnTo>
                <a:lnTo>
                  <a:pt x="6915149" y="750448"/>
                </a:lnTo>
                <a:lnTo>
                  <a:pt x="6915040" y="79142"/>
                </a:lnTo>
                <a:lnTo>
                  <a:pt x="6902364" y="39019"/>
                </a:lnTo>
                <a:lnTo>
                  <a:pt x="6872668" y="10716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807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6395" y="905246"/>
            <a:ext cx="4180443" cy="534802"/>
          </a:xfrm>
          <a:custGeom>
            <a:avLst/>
            <a:gdLst/>
            <a:ahLst/>
            <a:cxnLst/>
            <a:rect l="l" t="t" r="r" b="b"/>
            <a:pathLst>
              <a:path w="6915150" h="834389">
                <a:moveTo>
                  <a:pt x="0" y="83454"/>
                </a:moveTo>
                <a:lnTo>
                  <a:pt x="10716" y="42481"/>
                </a:lnTo>
                <a:lnTo>
                  <a:pt x="39013" y="12774"/>
                </a:lnTo>
                <a:lnTo>
                  <a:pt x="79108" y="107"/>
                </a:lnTo>
                <a:lnTo>
                  <a:pt x="6831726" y="0"/>
                </a:lnTo>
                <a:lnTo>
                  <a:pt x="6846266" y="1261"/>
                </a:lnTo>
                <a:lnTo>
                  <a:pt x="6884101" y="18481"/>
                </a:lnTo>
                <a:lnTo>
                  <a:pt x="6908766" y="51365"/>
                </a:lnTo>
                <a:lnTo>
                  <a:pt x="6915149" y="750448"/>
                </a:lnTo>
                <a:lnTo>
                  <a:pt x="6913886" y="764972"/>
                </a:lnTo>
                <a:lnTo>
                  <a:pt x="6896645" y="802780"/>
                </a:lnTo>
                <a:lnTo>
                  <a:pt x="6863731" y="827425"/>
                </a:lnTo>
                <a:lnTo>
                  <a:pt x="83378" y="833780"/>
                </a:lnTo>
                <a:lnTo>
                  <a:pt x="68833" y="832516"/>
                </a:lnTo>
                <a:lnTo>
                  <a:pt x="30991" y="815273"/>
                </a:lnTo>
                <a:lnTo>
                  <a:pt x="6343" y="782376"/>
                </a:lnTo>
                <a:lnTo>
                  <a:pt x="0" y="8345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07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47" y="274381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47" y="1577379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007" y="6377999"/>
            <a:ext cx="292607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807"/>
            <a:r>
              <a:rPr lang="fr-FR" sz="1100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99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807"/>
            <a:fld id="{99EBA7BC-BF76-4749-B46D-8A1C6077A3A0}" type="datetime1">
              <a:rPr lang="fr-FR" sz="1100" smtClean="0">
                <a:solidFill>
                  <a:prstClr val="black">
                    <a:tint val="75000"/>
                  </a:prstClr>
                </a:solidFill>
              </a:rPr>
              <a:pPr defTabSz="564807"/>
              <a:t>24/04/2018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99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807"/>
            <a:fld id="{B6F15528-21DE-4FAA-801E-634DDDAF4B2B}" type="slidenum">
              <a:rPr lang="fr-FR" sz="1100" smtClean="0">
                <a:solidFill>
                  <a:prstClr val="black">
                    <a:tint val="75000"/>
                  </a:prstClr>
                </a:solidFill>
              </a:rPr>
              <a:pPr defTabSz="564807"/>
              <a:t>‹nr.›</a:t>
            </a:fld>
            <a:endParaRPr lang="fr-FR" sz="11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3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2404">
        <a:defRPr>
          <a:latin typeface="+mn-lt"/>
          <a:ea typeface="+mn-ea"/>
          <a:cs typeface="+mn-cs"/>
        </a:defRPr>
      </a:lvl2pPr>
      <a:lvl3pPr marL="564807">
        <a:defRPr>
          <a:latin typeface="+mn-lt"/>
          <a:ea typeface="+mn-ea"/>
          <a:cs typeface="+mn-cs"/>
        </a:defRPr>
      </a:lvl3pPr>
      <a:lvl4pPr marL="847205">
        <a:defRPr>
          <a:latin typeface="+mn-lt"/>
          <a:ea typeface="+mn-ea"/>
          <a:cs typeface="+mn-cs"/>
        </a:defRPr>
      </a:lvl4pPr>
      <a:lvl5pPr marL="1129611">
        <a:defRPr>
          <a:latin typeface="+mn-lt"/>
          <a:ea typeface="+mn-ea"/>
          <a:cs typeface="+mn-cs"/>
        </a:defRPr>
      </a:lvl5pPr>
      <a:lvl6pPr marL="1412006">
        <a:defRPr>
          <a:latin typeface="+mn-lt"/>
          <a:ea typeface="+mn-ea"/>
          <a:cs typeface="+mn-cs"/>
        </a:defRPr>
      </a:lvl6pPr>
      <a:lvl7pPr marL="1694412">
        <a:defRPr>
          <a:latin typeface="+mn-lt"/>
          <a:ea typeface="+mn-ea"/>
          <a:cs typeface="+mn-cs"/>
        </a:defRPr>
      </a:lvl7pPr>
      <a:lvl8pPr marL="1976811">
        <a:defRPr>
          <a:latin typeface="+mn-lt"/>
          <a:ea typeface="+mn-ea"/>
          <a:cs typeface="+mn-cs"/>
        </a:defRPr>
      </a:lvl8pPr>
      <a:lvl9pPr marL="22592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2404">
        <a:defRPr>
          <a:latin typeface="+mn-lt"/>
          <a:ea typeface="+mn-ea"/>
          <a:cs typeface="+mn-cs"/>
        </a:defRPr>
      </a:lvl2pPr>
      <a:lvl3pPr marL="564807">
        <a:defRPr>
          <a:latin typeface="+mn-lt"/>
          <a:ea typeface="+mn-ea"/>
          <a:cs typeface="+mn-cs"/>
        </a:defRPr>
      </a:lvl3pPr>
      <a:lvl4pPr marL="847205">
        <a:defRPr>
          <a:latin typeface="+mn-lt"/>
          <a:ea typeface="+mn-ea"/>
          <a:cs typeface="+mn-cs"/>
        </a:defRPr>
      </a:lvl4pPr>
      <a:lvl5pPr marL="1129611">
        <a:defRPr>
          <a:latin typeface="+mn-lt"/>
          <a:ea typeface="+mn-ea"/>
          <a:cs typeface="+mn-cs"/>
        </a:defRPr>
      </a:lvl5pPr>
      <a:lvl6pPr marL="1412006">
        <a:defRPr>
          <a:latin typeface="+mn-lt"/>
          <a:ea typeface="+mn-ea"/>
          <a:cs typeface="+mn-cs"/>
        </a:defRPr>
      </a:lvl6pPr>
      <a:lvl7pPr marL="1694412">
        <a:defRPr>
          <a:latin typeface="+mn-lt"/>
          <a:ea typeface="+mn-ea"/>
          <a:cs typeface="+mn-cs"/>
        </a:defRPr>
      </a:lvl7pPr>
      <a:lvl8pPr marL="1976811">
        <a:defRPr>
          <a:latin typeface="+mn-lt"/>
          <a:ea typeface="+mn-ea"/>
          <a:cs typeface="+mn-cs"/>
        </a:defRPr>
      </a:lvl8pPr>
      <a:lvl9pPr marL="2259212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395" y="317519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5">
                <a:moveTo>
                  <a:pt x="6831726" y="0"/>
                </a:moveTo>
                <a:lnTo>
                  <a:pt x="79132" y="106"/>
                </a:lnTo>
                <a:lnTo>
                  <a:pt x="39025" y="12765"/>
                </a:lnTo>
                <a:lnTo>
                  <a:pt x="10720" y="42464"/>
                </a:lnTo>
                <a:lnTo>
                  <a:pt x="0" y="83423"/>
                </a:lnTo>
                <a:lnTo>
                  <a:pt x="106" y="754574"/>
                </a:lnTo>
                <a:lnTo>
                  <a:pt x="12760" y="794706"/>
                </a:lnTo>
                <a:lnTo>
                  <a:pt x="42445" y="823025"/>
                </a:lnTo>
                <a:lnTo>
                  <a:pt x="83378" y="833749"/>
                </a:lnTo>
                <a:lnTo>
                  <a:pt x="6836011" y="833641"/>
                </a:lnTo>
                <a:lnTo>
                  <a:pt x="6876125" y="820972"/>
                </a:lnTo>
                <a:lnTo>
                  <a:pt x="6904430" y="791274"/>
                </a:lnTo>
                <a:lnTo>
                  <a:pt x="6915149" y="750326"/>
                </a:lnTo>
                <a:lnTo>
                  <a:pt x="6915041" y="79138"/>
                </a:lnTo>
                <a:lnTo>
                  <a:pt x="6902372" y="39024"/>
                </a:lnTo>
                <a:lnTo>
                  <a:pt x="6872674" y="10718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909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76395" y="317519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5">
                <a:moveTo>
                  <a:pt x="0" y="83423"/>
                </a:moveTo>
                <a:lnTo>
                  <a:pt x="10720" y="42464"/>
                </a:lnTo>
                <a:lnTo>
                  <a:pt x="39025" y="12765"/>
                </a:lnTo>
                <a:lnTo>
                  <a:pt x="79132" y="106"/>
                </a:lnTo>
                <a:lnTo>
                  <a:pt x="6831726" y="0"/>
                </a:lnTo>
                <a:lnTo>
                  <a:pt x="6846269" y="1262"/>
                </a:lnTo>
                <a:lnTo>
                  <a:pt x="6884109" y="18485"/>
                </a:lnTo>
                <a:lnTo>
                  <a:pt x="6908773" y="51369"/>
                </a:lnTo>
                <a:lnTo>
                  <a:pt x="6915149" y="750326"/>
                </a:lnTo>
                <a:lnTo>
                  <a:pt x="6913887" y="764869"/>
                </a:lnTo>
                <a:lnTo>
                  <a:pt x="6896664" y="802709"/>
                </a:lnTo>
                <a:lnTo>
                  <a:pt x="6863780" y="827373"/>
                </a:lnTo>
                <a:lnTo>
                  <a:pt x="83378" y="833749"/>
                </a:lnTo>
                <a:lnTo>
                  <a:pt x="68841" y="832486"/>
                </a:lnTo>
                <a:lnTo>
                  <a:pt x="31014" y="815255"/>
                </a:lnTo>
                <a:lnTo>
                  <a:pt x="6364" y="782356"/>
                </a:lnTo>
                <a:lnTo>
                  <a:pt x="0" y="83423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909"/>
            <a:endParaRPr sz="11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26798" y="370892"/>
            <a:ext cx="836046" cy="427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909"/>
            <a:endParaRPr sz="11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26813" y="370854"/>
            <a:ext cx="836089" cy="427760"/>
          </a:xfrm>
          <a:custGeom>
            <a:avLst/>
            <a:gdLst/>
            <a:ahLst/>
            <a:cxnLst/>
            <a:rect l="l" t="t" r="r" b="b"/>
            <a:pathLst>
              <a:path w="1383030" h="667385">
                <a:moveTo>
                  <a:pt x="0" y="66812"/>
                </a:moveTo>
                <a:lnTo>
                  <a:pt x="13082" y="27092"/>
                </a:lnTo>
                <a:lnTo>
                  <a:pt x="46324" y="3180"/>
                </a:lnTo>
                <a:lnTo>
                  <a:pt x="1316284" y="0"/>
                </a:lnTo>
                <a:lnTo>
                  <a:pt x="1330718" y="1572"/>
                </a:lnTo>
                <a:lnTo>
                  <a:pt x="1366119" y="22450"/>
                </a:lnTo>
                <a:lnTo>
                  <a:pt x="1382661" y="60461"/>
                </a:lnTo>
                <a:lnTo>
                  <a:pt x="1382959" y="600334"/>
                </a:lnTo>
                <a:lnTo>
                  <a:pt x="1381392" y="614775"/>
                </a:lnTo>
                <a:lnTo>
                  <a:pt x="1360555" y="650204"/>
                </a:lnTo>
                <a:lnTo>
                  <a:pt x="1322543" y="666734"/>
                </a:lnTo>
                <a:lnTo>
                  <a:pt x="66699" y="667024"/>
                </a:lnTo>
                <a:lnTo>
                  <a:pt x="52250" y="665455"/>
                </a:lnTo>
                <a:lnTo>
                  <a:pt x="16820" y="644611"/>
                </a:lnTo>
                <a:lnTo>
                  <a:pt x="291" y="606609"/>
                </a:lnTo>
                <a:lnTo>
                  <a:pt x="0" y="66812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909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76395" y="905246"/>
            <a:ext cx="4180443" cy="534802"/>
          </a:xfrm>
          <a:custGeom>
            <a:avLst/>
            <a:gdLst/>
            <a:ahLst/>
            <a:cxnLst/>
            <a:rect l="l" t="t" r="r" b="b"/>
            <a:pathLst>
              <a:path w="6915150" h="834389">
                <a:moveTo>
                  <a:pt x="6831726" y="0"/>
                </a:moveTo>
                <a:lnTo>
                  <a:pt x="79108" y="107"/>
                </a:lnTo>
                <a:lnTo>
                  <a:pt x="39013" y="12774"/>
                </a:lnTo>
                <a:lnTo>
                  <a:pt x="10716" y="42481"/>
                </a:lnTo>
                <a:lnTo>
                  <a:pt x="0" y="83454"/>
                </a:lnTo>
                <a:lnTo>
                  <a:pt x="102" y="754616"/>
                </a:lnTo>
                <a:lnTo>
                  <a:pt x="12735" y="794722"/>
                </a:lnTo>
                <a:lnTo>
                  <a:pt x="42425" y="823047"/>
                </a:lnTo>
                <a:lnTo>
                  <a:pt x="83378" y="833780"/>
                </a:lnTo>
                <a:lnTo>
                  <a:pt x="6835938" y="833675"/>
                </a:lnTo>
                <a:lnTo>
                  <a:pt x="6876086" y="821031"/>
                </a:lnTo>
                <a:lnTo>
                  <a:pt x="6904419" y="791353"/>
                </a:lnTo>
                <a:lnTo>
                  <a:pt x="6915149" y="750448"/>
                </a:lnTo>
                <a:lnTo>
                  <a:pt x="6915040" y="79142"/>
                </a:lnTo>
                <a:lnTo>
                  <a:pt x="6902364" y="39019"/>
                </a:lnTo>
                <a:lnTo>
                  <a:pt x="6872668" y="10716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909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6395" y="905246"/>
            <a:ext cx="4180443" cy="534802"/>
          </a:xfrm>
          <a:custGeom>
            <a:avLst/>
            <a:gdLst/>
            <a:ahLst/>
            <a:cxnLst/>
            <a:rect l="l" t="t" r="r" b="b"/>
            <a:pathLst>
              <a:path w="6915150" h="834389">
                <a:moveTo>
                  <a:pt x="0" y="83454"/>
                </a:moveTo>
                <a:lnTo>
                  <a:pt x="10716" y="42481"/>
                </a:lnTo>
                <a:lnTo>
                  <a:pt x="39013" y="12774"/>
                </a:lnTo>
                <a:lnTo>
                  <a:pt x="79108" y="107"/>
                </a:lnTo>
                <a:lnTo>
                  <a:pt x="6831726" y="0"/>
                </a:lnTo>
                <a:lnTo>
                  <a:pt x="6846266" y="1261"/>
                </a:lnTo>
                <a:lnTo>
                  <a:pt x="6884101" y="18481"/>
                </a:lnTo>
                <a:lnTo>
                  <a:pt x="6908766" y="51365"/>
                </a:lnTo>
                <a:lnTo>
                  <a:pt x="6915149" y="750448"/>
                </a:lnTo>
                <a:lnTo>
                  <a:pt x="6913886" y="764972"/>
                </a:lnTo>
                <a:lnTo>
                  <a:pt x="6896645" y="802780"/>
                </a:lnTo>
                <a:lnTo>
                  <a:pt x="6863731" y="827425"/>
                </a:lnTo>
                <a:lnTo>
                  <a:pt x="83378" y="833780"/>
                </a:lnTo>
                <a:lnTo>
                  <a:pt x="68833" y="832516"/>
                </a:lnTo>
                <a:lnTo>
                  <a:pt x="30991" y="815273"/>
                </a:lnTo>
                <a:lnTo>
                  <a:pt x="6343" y="782376"/>
                </a:lnTo>
                <a:lnTo>
                  <a:pt x="0" y="83454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909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46" y="274379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46" y="1577375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006" y="6377997"/>
            <a:ext cx="292607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909"/>
            <a:r>
              <a:rPr lang="en-GB" sz="1100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97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909"/>
            <a:fld id="{86486527-6AFE-4EBB-9168-EE4B6069018C}" type="datetime1">
              <a:rPr lang="fr-FR" sz="1100" smtClean="0">
                <a:solidFill>
                  <a:prstClr val="black">
                    <a:tint val="75000"/>
                  </a:prstClr>
                </a:solidFill>
              </a:rPr>
              <a:pPr defTabSz="564909"/>
              <a:t>24/04/2018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97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909"/>
            <a:fld id="{B6F15528-21DE-4FAA-801E-634DDDAF4B2B}" type="slidenum">
              <a:rPr lang="fr-FR" sz="1100" smtClean="0">
                <a:solidFill>
                  <a:prstClr val="black">
                    <a:tint val="75000"/>
                  </a:prstClr>
                </a:solidFill>
              </a:rPr>
              <a:pPr defTabSz="564909"/>
              <a:t>‹nr.›</a:t>
            </a:fld>
            <a:endParaRPr lang="fr-FR" sz="11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4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2454">
        <a:defRPr>
          <a:latin typeface="+mn-lt"/>
          <a:ea typeface="+mn-ea"/>
          <a:cs typeface="+mn-cs"/>
        </a:defRPr>
      </a:lvl2pPr>
      <a:lvl3pPr marL="564909">
        <a:defRPr>
          <a:latin typeface="+mn-lt"/>
          <a:ea typeface="+mn-ea"/>
          <a:cs typeface="+mn-cs"/>
        </a:defRPr>
      </a:lvl3pPr>
      <a:lvl4pPr marL="847355">
        <a:defRPr>
          <a:latin typeface="+mn-lt"/>
          <a:ea typeface="+mn-ea"/>
          <a:cs typeface="+mn-cs"/>
        </a:defRPr>
      </a:lvl4pPr>
      <a:lvl5pPr marL="1129814">
        <a:defRPr>
          <a:latin typeface="+mn-lt"/>
          <a:ea typeface="+mn-ea"/>
          <a:cs typeface="+mn-cs"/>
        </a:defRPr>
      </a:lvl5pPr>
      <a:lvl6pPr marL="1412259">
        <a:defRPr>
          <a:latin typeface="+mn-lt"/>
          <a:ea typeface="+mn-ea"/>
          <a:cs typeface="+mn-cs"/>
        </a:defRPr>
      </a:lvl6pPr>
      <a:lvl7pPr marL="1694715">
        <a:defRPr>
          <a:latin typeface="+mn-lt"/>
          <a:ea typeface="+mn-ea"/>
          <a:cs typeface="+mn-cs"/>
        </a:defRPr>
      </a:lvl7pPr>
      <a:lvl8pPr marL="1977166">
        <a:defRPr>
          <a:latin typeface="+mn-lt"/>
          <a:ea typeface="+mn-ea"/>
          <a:cs typeface="+mn-cs"/>
        </a:defRPr>
      </a:lvl8pPr>
      <a:lvl9pPr marL="2259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2454">
        <a:defRPr>
          <a:latin typeface="+mn-lt"/>
          <a:ea typeface="+mn-ea"/>
          <a:cs typeface="+mn-cs"/>
        </a:defRPr>
      </a:lvl2pPr>
      <a:lvl3pPr marL="564909">
        <a:defRPr>
          <a:latin typeface="+mn-lt"/>
          <a:ea typeface="+mn-ea"/>
          <a:cs typeface="+mn-cs"/>
        </a:defRPr>
      </a:lvl3pPr>
      <a:lvl4pPr marL="847355">
        <a:defRPr>
          <a:latin typeface="+mn-lt"/>
          <a:ea typeface="+mn-ea"/>
          <a:cs typeface="+mn-cs"/>
        </a:defRPr>
      </a:lvl4pPr>
      <a:lvl5pPr marL="1129814">
        <a:defRPr>
          <a:latin typeface="+mn-lt"/>
          <a:ea typeface="+mn-ea"/>
          <a:cs typeface="+mn-cs"/>
        </a:defRPr>
      </a:lvl5pPr>
      <a:lvl6pPr marL="1412259">
        <a:defRPr>
          <a:latin typeface="+mn-lt"/>
          <a:ea typeface="+mn-ea"/>
          <a:cs typeface="+mn-cs"/>
        </a:defRPr>
      </a:lvl6pPr>
      <a:lvl7pPr marL="1694715">
        <a:defRPr>
          <a:latin typeface="+mn-lt"/>
          <a:ea typeface="+mn-ea"/>
          <a:cs typeface="+mn-cs"/>
        </a:defRPr>
      </a:lvl7pPr>
      <a:lvl8pPr marL="1977166">
        <a:defRPr>
          <a:latin typeface="+mn-lt"/>
          <a:ea typeface="+mn-ea"/>
          <a:cs typeface="+mn-cs"/>
        </a:defRPr>
      </a:lvl8pPr>
      <a:lvl9pPr marL="2259619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1277" y="1048911"/>
            <a:ext cx="242391" cy="1803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342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60826" y="2951877"/>
            <a:ext cx="222843" cy="224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342"/>
            <a:endParaRPr sz="1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452444" y="418735"/>
            <a:ext cx="672442" cy="64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342"/>
            <a:endParaRPr sz="1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74172" y="501653"/>
            <a:ext cx="0" cy="559696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4"/>
            </a:solidFill>
          </a:ln>
        </p:spPr>
        <p:txBody>
          <a:bodyPr wrap="square" lIns="0" tIns="0" rIns="0" bIns="0" rtlCol="0"/>
          <a:lstStyle/>
          <a:p>
            <a:pPr defTabSz="799342"/>
            <a:endParaRPr sz="1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109779" y="1127683"/>
            <a:ext cx="3171078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99342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31" y="274351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31" y="1577371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251" y="6669604"/>
            <a:ext cx="2171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2" defTabSz="79934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47714" y="6669241"/>
            <a:ext cx="205794" cy="153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2" defTabSz="79934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9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9342"/>
            <a:fld id="{B6F15528-21DE-4FAA-801E-634DDDAF4B2B}" type="slidenum">
              <a:rPr lang="fr-FR" sz="1600" smtClean="0">
                <a:solidFill>
                  <a:prstClr val="black">
                    <a:tint val="75000"/>
                  </a:prstClr>
                </a:solidFill>
              </a:rPr>
              <a:pPr defTabSz="799342"/>
              <a:t>‹nr.›</a:t>
            </a:fld>
            <a:endParaRPr lang="fr-FR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6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9673">
        <a:defRPr>
          <a:latin typeface="+mn-lt"/>
          <a:ea typeface="+mn-ea"/>
          <a:cs typeface="+mn-cs"/>
        </a:defRPr>
      </a:lvl2pPr>
      <a:lvl3pPr marL="799342">
        <a:defRPr>
          <a:latin typeface="+mn-lt"/>
          <a:ea typeface="+mn-ea"/>
          <a:cs typeface="+mn-cs"/>
        </a:defRPr>
      </a:lvl3pPr>
      <a:lvl4pPr marL="1199013">
        <a:defRPr>
          <a:latin typeface="+mn-lt"/>
          <a:ea typeface="+mn-ea"/>
          <a:cs typeface="+mn-cs"/>
        </a:defRPr>
      </a:lvl4pPr>
      <a:lvl5pPr marL="1598681">
        <a:defRPr>
          <a:latin typeface="+mn-lt"/>
          <a:ea typeface="+mn-ea"/>
          <a:cs typeface="+mn-cs"/>
        </a:defRPr>
      </a:lvl5pPr>
      <a:lvl6pPr marL="1998353">
        <a:defRPr>
          <a:latin typeface="+mn-lt"/>
          <a:ea typeface="+mn-ea"/>
          <a:cs typeface="+mn-cs"/>
        </a:defRPr>
      </a:lvl6pPr>
      <a:lvl7pPr marL="2398025">
        <a:defRPr>
          <a:latin typeface="+mn-lt"/>
          <a:ea typeface="+mn-ea"/>
          <a:cs typeface="+mn-cs"/>
        </a:defRPr>
      </a:lvl7pPr>
      <a:lvl8pPr marL="2797692">
        <a:defRPr>
          <a:latin typeface="+mn-lt"/>
          <a:ea typeface="+mn-ea"/>
          <a:cs typeface="+mn-cs"/>
        </a:defRPr>
      </a:lvl8pPr>
      <a:lvl9pPr marL="31973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9673">
        <a:defRPr>
          <a:latin typeface="+mn-lt"/>
          <a:ea typeface="+mn-ea"/>
          <a:cs typeface="+mn-cs"/>
        </a:defRPr>
      </a:lvl2pPr>
      <a:lvl3pPr marL="799342">
        <a:defRPr>
          <a:latin typeface="+mn-lt"/>
          <a:ea typeface="+mn-ea"/>
          <a:cs typeface="+mn-cs"/>
        </a:defRPr>
      </a:lvl3pPr>
      <a:lvl4pPr marL="1199013">
        <a:defRPr>
          <a:latin typeface="+mn-lt"/>
          <a:ea typeface="+mn-ea"/>
          <a:cs typeface="+mn-cs"/>
        </a:defRPr>
      </a:lvl4pPr>
      <a:lvl5pPr marL="1598681">
        <a:defRPr>
          <a:latin typeface="+mn-lt"/>
          <a:ea typeface="+mn-ea"/>
          <a:cs typeface="+mn-cs"/>
        </a:defRPr>
      </a:lvl5pPr>
      <a:lvl6pPr marL="1998353">
        <a:defRPr>
          <a:latin typeface="+mn-lt"/>
          <a:ea typeface="+mn-ea"/>
          <a:cs typeface="+mn-cs"/>
        </a:defRPr>
      </a:lvl6pPr>
      <a:lvl7pPr marL="2398025">
        <a:defRPr>
          <a:latin typeface="+mn-lt"/>
          <a:ea typeface="+mn-ea"/>
          <a:cs typeface="+mn-cs"/>
        </a:defRPr>
      </a:lvl7pPr>
      <a:lvl8pPr marL="2797692">
        <a:defRPr>
          <a:latin typeface="+mn-lt"/>
          <a:ea typeface="+mn-ea"/>
          <a:cs typeface="+mn-cs"/>
        </a:defRPr>
      </a:lvl8pPr>
      <a:lvl9pPr marL="3197366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1273" y="1048911"/>
            <a:ext cx="242391" cy="1803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626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60822" y="2951877"/>
            <a:ext cx="222843" cy="224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626"/>
            <a:endParaRPr sz="1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452444" y="418735"/>
            <a:ext cx="672442" cy="64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626"/>
            <a:endParaRPr sz="1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74172" y="501653"/>
            <a:ext cx="0" cy="559696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4"/>
            </a:solidFill>
          </a:ln>
        </p:spPr>
        <p:txBody>
          <a:bodyPr wrap="square" lIns="0" tIns="0" rIns="0" bIns="0" rtlCol="0"/>
          <a:lstStyle/>
          <a:p>
            <a:pPr defTabSz="799626"/>
            <a:endParaRPr sz="1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109779" y="1127683"/>
            <a:ext cx="3171078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99626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27" y="274347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27" y="1577367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251" y="6669604"/>
            <a:ext cx="2171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06" defTabSz="799626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47714" y="6669237"/>
            <a:ext cx="205794" cy="153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06" defTabSz="799626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5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9626"/>
            <a:fld id="{B6F15528-21DE-4FAA-801E-634DDDAF4B2B}" type="slidenum">
              <a:rPr lang="fr-FR" sz="1600" smtClean="0">
                <a:solidFill>
                  <a:prstClr val="black">
                    <a:tint val="75000"/>
                  </a:prstClr>
                </a:solidFill>
              </a:rPr>
              <a:pPr defTabSz="799626"/>
              <a:t>‹nr.›</a:t>
            </a:fld>
            <a:endParaRPr lang="fr-FR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9815">
        <a:defRPr>
          <a:latin typeface="+mn-lt"/>
          <a:ea typeface="+mn-ea"/>
          <a:cs typeface="+mn-cs"/>
        </a:defRPr>
      </a:lvl2pPr>
      <a:lvl3pPr marL="799626">
        <a:defRPr>
          <a:latin typeface="+mn-lt"/>
          <a:ea typeface="+mn-ea"/>
          <a:cs typeface="+mn-cs"/>
        </a:defRPr>
      </a:lvl3pPr>
      <a:lvl4pPr marL="1199439">
        <a:defRPr>
          <a:latin typeface="+mn-lt"/>
          <a:ea typeface="+mn-ea"/>
          <a:cs typeface="+mn-cs"/>
        </a:defRPr>
      </a:lvl4pPr>
      <a:lvl5pPr marL="1599249">
        <a:defRPr>
          <a:latin typeface="+mn-lt"/>
          <a:ea typeface="+mn-ea"/>
          <a:cs typeface="+mn-cs"/>
        </a:defRPr>
      </a:lvl5pPr>
      <a:lvl6pPr marL="1999062">
        <a:defRPr>
          <a:latin typeface="+mn-lt"/>
          <a:ea typeface="+mn-ea"/>
          <a:cs typeface="+mn-cs"/>
        </a:defRPr>
      </a:lvl6pPr>
      <a:lvl7pPr marL="2398877">
        <a:defRPr>
          <a:latin typeface="+mn-lt"/>
          <a:ea typeface="+mn-ea"/>
          <a:cs typeface="+mn-cs"/>
        </a:defRPr>
      </a:lvl7pPr>
      <a:lvl8pPr marL="2798686">
        <a:defRPr>
          <a:latin typeface="+mn-lt"/>
          <a:ea typeface="+mn-ea"/>
          <a:cs typeface="+mn-cs"/>
        </a:defRPr>
      </a:lvl8pPr>
      <a:lvl9pPr marL="31985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9815">
        <a:defRPr>
          <a:latin typeface="+mn-lt"/>
          <a:ea typeface="+mn-ea"/>
          <a:cs typeface="+mn-cs"/>
        </a:defRPr>
      </a:lvl2pPr>
      <a:lvl3pPr marL="799626">
        <a:defRPr>
          <a:latin typeface="+mn-lt"/>
          <a:ea typeface="+mn-ea"/>
          <a:cs typeface="+mn-cs"/>
        </a:defRPr>
      </a:lvl3pPr>
      <a:lvl4pPr marL="1199439">
        <a:defRPr>
          <a:latin typeface="+mn-lt"/>
          <a:ea typeface="+mn-ea"/>
          <a:cs typeface="+mn-cs"/>
        </a:defRPr>
      </a:lvl4pPr>
      <a:lvl5pPr marL="1599249">
        <a:defRPr>
          <a:latin typeface="+mn-lt"/>
          <a:ea typeface="+mn-ea"/>
          <a:cs typeface="+mn-cs"/>
        </a:defRPr>
      </a:lvl5pPr>
      <a:lvl6pPr marL="1999062">
        <a:defRPr>
          <a:latin typeface="+mn-lt"/>
          <a:ea typeface="+mn-ea"/>
          <a:cs typeface="+mn-cs"/>
        </a:defRPr>
      </a:lvl6pPr>
      <a:lvl7pPr marL="2398877">
        <a:defRPr>
          <a:latin typeface="+mn-lt"/>
          <a:ea typeface="+mn-ea"/>
          <a:cs typeface="+mn-cs"/>
        </a:defRPr>
      </a:lvl7pPr>
      <a:lvl8pPr marL="2798686">
        <a:defRPr>
          <a:latin typeface="+mn-lt"/>
          <a:ea typeface="+mn-ea"/>
          <a:cs typeface="+mn-cs"/>
        </a:defRPr>
      </a:lvl8pPr>
      <a:lvl9pPr marL="3198502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1268" y="1048911"/>
            <a:ext cx="242391" cy="1803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981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60817" y="2951877"/>
            <a:ext cx="222843" cy="224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981"/>
            <a:endParaRPr sz="1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452444" y="418735"/>
            <a:ext cx="672442" cy="64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99981"/>
            <a:endParaRPr sz="1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74172" y="501653"/>
            <a:ext cx="0" cy="559696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4"/>
            </a:solidFill>
          </a:ln>
        </p:spPr>
        <p:txBody>
          <a:bodyPr wrap="square" lIns="0" tIns="0" rIns="0" bIns="0" rtlCol="0"/>
          <a:lstStyle/>
          <a:p>
            <a:pPr defTabSz="799981"/>
            <a:endParaRPr sz="1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109779" y="1127683"/>
            <a:ext cx="3171078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99981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22" y="274342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22" y="1577362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251" y="6669604"/>
            <a:ext cx="2171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1" defTabSz="799981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47714" y="6669232"/>
            <a:ext cx="205794" cy="1535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1" defTabSz="799981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60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9981"/>
            <a:fld id="{B6F15528-21DE-4FAA-801E-634DDDAF4B2B}" type="slidenum">
              <a:rPr lang="fr-FR" sz="1600" smtClean="0">
                <a:solidFill>
                  <a:prstClr val="black">
                    <a:tint val="75000"/>
                  </a:prstClr>
                </a:solidFill>
              </a:rPr>
              <a:pPr defTabSz="799981"/>
              <a:t>‹nr.›</a:t>
            </a:fld>
            <a:endParaRPr lang="fr-FR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9993">
        <a:defRPr>
          <a:latin typeface="+mn-lt"/>
          <a:ea typeface="+mn-ea"/>
          <a:cs typeface="+mn-cs"/>
        </a:defRPr>
      </a:lvl2pPr>
      <a:lvl3pPr marL="799981">
        <a:defRPr>
          <a:latin typeface="+mn-lt"/>
          <a:ea typeface="+mn-ea"/>
          <a:cs typeface="+mn-cs"/>
        </a:defRPr>
      </a:lvl3pPr>
      <a:lvl4pPr marL="1199971">
        <a:defRPr>
          <a:latin typeface="+mn-lt"/>
          <a:ea typeface="+mn-ea"/>
          <a:cs typeface="+mn-cs"/>
        </a:defRPr>
      </a:lvl4pPr>
      <a:lvl5pPr marL="1599959">
        <a:defRPr>
          <a:latin typeface="+mn-lt"/>
          <a:ea typeface="+mn-ea"/>
          <a:cs typeface="+mn-cs"/>
        </a:defRPr>
      </a:lvl5pPr>
      <a:lvl6pPr marL="1999949">
        <a:defRPr>
          <a:latin typeface="+mn-lt"/>
          <a:ea typeface="+mn-ea"/>
          <a:cs typeface="+mn-cs"/>
        </a:defRPr>
      </a:lvl6pPr>
      <a:lvl7pPr marL="2399942">
        <a:defRPr>
          <a:latin typeface="+mn-lt"/>
          <a:ea typeface="+mn-ea"/>
          <a:cs typeface="+mn-cs"/>
        </a:defRPr>
      </a:lvl7pPr>
      <a:lvl8pPr marL="2799928">
        <a:defRPr>
          <a:latin typeface="+mn-lt"/>
          <a:ea typeface="+mn-ea"/>
          <a:cs typeface="+mn-cs"/>
        </a:defRPr>
      </a:lvl8pPr>
      <a:lvl9pPr marL="31999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9993">
        <a:defRPr>
          <a:latin typeface="+mn-lt"/>
          <a:ea typeface="+mn-ea"/>
          <a:cs typeface="+mn-cs"/>
        </a:defRPr>
      </a:lvl2pPr>
      <a:lvl3pPr marL="799981">
        <a:defRPr>
          <a:latin typeface="+mn-lt"/>
          <a:ea typeface="+mn-ea"/>
          <a:cs typeface="+mn-cs"/>
        </a:defRPr>
      </a:lvl3pPr>
      <a:lvl4pPr marL="1199971">
        <a:defRPr>
          <a:latin typeface="+mn-lt"/>
          <a:ea typeface="+mn-ea"/>
          <a:cs typeface="+mn-cs"/>
        </a:defRPr>
      </a:lvl4pPr>
      <a:lvl5pPr marL="1599959">
        <a:defRPr>
          <a:latin typeface="+mn-lt"/>
          <a:ea typeface="+mn-ea"/>
          <a:cs typeface="+mn-cs"/>
        </a:defRPr>
      </a:lvl5pPr>
      <a:lvl6pPr marL="1999949">
        <a:defRPr>
          <a:latin typeface="+mn-lt"/>
          <a:ea typeface="+mn-ea"/>
          <a:cs typeface="+mn-cs"/>
        </a:defRPr>
      </a:lvl6pPr>
      <a:lvl7pPr marL="2399942">
        <a:defRPr>
          <a:latin typeface="+mn-lt"/>
          <a:ea typeface="+mn-ea"/>
          <a:cs typeface="+mn-cs"/>
        </a:defRPr>
      </a:lvl7pPr>
      <a:lvl8pPr marL="2799928">
        <a:defRPr>
          <a:latin typeface="+mn-lt"/>
          <a:ea typeface="+mn-ea"/>
          <a:cs typeface="+mn-cs"/>
        </a:defRPr>
      </a:lvl8pPr>
      <a:lvl9pPr marL="3199922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1262" y="1048911"/>
            <a:ext cx="242391" cy="1803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407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60811" y="2951877"/>
            <a:ext cx="222843" cy="224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407"/>
            <a:endParaRPr sz="1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452444" y="418735"/>
            <a:ext cx="672442" cy="64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407"/>
            <a:endParaRPr sz="1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74172" y="501653"/>
            <a:ext cx="0" cy="559696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4"/>
            </a:solidFill>
          </a:ln>
        </p:spPr>
        <p:txBody>
          <a:bodyPr wrap="square" lIns="0" tIns="0" rIns="0" bIns="0" rtlCol="0"/>
          <a:lstStyle/>
          <a:p>
            <a:pPr defTabSz="800407"/>
            <a:endParaRPr sz="1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109779" y="1127683"/>
            <a:ext cx="3171078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0407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16" y="274336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16" y="1577356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251" y="6669604"/>
            <a:ext cx="2171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17" defTabSz="800407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47714" y="6669231"/>
            <a:ext cx="20579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17" defTabSz="800407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4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407"/>
            <a:fld id="{B6F15528-21DE-4FAA-801E-634DDDAF4B2B}" type="slidenum">
              <a:rPr lang="fr-FR" sz="1600" smtClean="0">
                <a:solidFill>
                  <a:prstClr val="black">
                    <a:tint val="75000"/>
                  </a:prstClr>
                </a:solidFill>
              </a:rPr>
              <a:pPr defTabSz="800407"/>
              <a:t>‹nr.›</a:t>
            </a:fld>
            <a:endParaRPr lang="fr-FR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1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206">
        <a:defRPr>
          <a:latin typeface="+mn-lt"/>
          <a:ea typeface="+mn-ea"/>
          <a:cs typeface="+mn-cs"/>
        </a:defRPr>
      </a:lvl2pPr>
      <a:lvl3pPr marL="800407">
        <a:defRPr>
          <a:latin typeface="+mn-lt"/>
          <a:ea typeface="+mn-ea"/>
          <a:cs typeface="+mn-cs"/>
        </a:defRPr>
      </a:lvl3pPr>
      <a:lvl4pPr marL="1200610">
        <a:defRPr>
          <a:latin typeface="+mn-lt"/>
          <a:ea typeface="+mn-ea"/>
          <a:cs typeface="+mn-cs"/>
        </a:defRPr>
      </a:lvl4pPr>
      <a:lvl5pPr marL="1600811">
        <a:defRPr>
          <a:latin typeface="+mn-lt"/>
          <a:ea typeface="+mn-ea"/>
          <a:cs typeface="+mn-cs"/>
        </a:defRPr>
      </a:lvl5pPr>
      <a:lvl6pPr marL="2001014">
        <a:defRPr>
          <a:latin typeface="+mn-lt"/>
          <a:ea typeface="+mn-ea"/>
          <a:cs typeface="+mn-cs"/>
        </a:defRPr>
      </a:lvl6pPr>
      <a:lvl7pPr marL="2401220">
        <a:defRPr>
          <a:latin typeface="+mn-lt"/>
          <a:ea typeface="+mn-ea"/>
          <a:cs typeface="+mn-cs"/>
        </a:defRPr>
      </a:lvl7pPr>
      <a:lvl8pPr marL="2801418">
        <a:defRPr>
          <a:latin typeface="+mn-lt"/>
          <a:ea typeface="+mn-ea"/>
          <a:cs typeface="+mn-cs"/>
        </a:defRPr>
      </a:lvl8pPr>
      <a:lvl9pPr marL="32016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206">
        <a:defRPr>
          <a:latin typeface="+mn-lt"/>
          <a:ea typeface="+mn-ea"/>
          <a:cs typeface="+mn-cs"/>
        </a:defRPr>
      </a:lvl2pPr>
      <a:lvl3pPr marL="800407">
        <a:defRPr>
          <a:latin typeface="+mn-lt"/>
          <a:ea typeface="+mn-ea"/>
          <a:cs typeface="+mn-cs"/>
        </a:defRPr>
      </a:lvl3pPr>
      <a:lvl4pPr marL="1200610">
        <a:defRPr>
          <a:latin typeface="+mn-lt"/>
          <a:ea typeface="+mn-ea"/>
          <a:cs typeface="+mn-cs"/>
        </a:defRPr>
      </a:lvl4pPr>
      <a:lvl5pPr marL="1600811">
        <a:defRPr>
          <a:latin typeface="+mn-lt"/>
          <a:ea typeface="+mn-ea"/>
          <a:cs typeface="+mn-cs"/>
        </a:defRPr>
      </a:lvl5pPr>
      <a:lvl6pPr marL="2001014">
        <a:defRPr>
          <a:latin typeface="+mn-lt"/>
          <a:ea typeface="+mn-ea"/>
          <a:cs typeface="+mn-cs"/>
        </a:defRPr>
      </a:lvl6pPr>
      <a:lvl7pPr marL="2401220">
        <a:defRPr>
          <a:latin typeface="+mn-lt"/>
          <a:ea typeface="+mn-ea"/>
          <a:cs typeface="+mn-cs"/>
        </a:defRPr>
      </a:lvl7pPr>
      <a:lvl8pPr marL="2801418">
        <a:defRPr>
          <a:latin typeface="+mn-lt"/>
          <a:ea typeface="+mn-ea"/>
          <a:cs typeface="+mn-cs"/>
        </a:defRPr>
      </a:lvl8pPr>
      <a:lvl9pPr marL="320162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173" tIns="45588" rIns="91173" bIns="45588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419"/>
            <a:ext cx="2085975" cy="365125"/>
          </a:xfrm>
          <a:prstGeom prst="rect">
            <a:avLst/>
          </a:prstGeom>
        </p:spPr>
        <p:txBody>
          <a:bodyPr vert="horz" lIns="91173" tIns="45588" rIns="45588" bIns="45588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CAD71D-E9E3-4699-8687-91B43EE7D09B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98" y="6356419"/>
            <a:ext cx="2847975" cy="365125"/>
          </a:xfrm>
          <a:prstGeom prst="rect">
            <a:avLst/>
          </a:prstGeom>
        </p:spPr>
        <p:txBody>
          <a:bodyPr vert="horz" lIns="45588" tIns="45588" rIns="91173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12" y="6356419"/>
            <a:ext cx="561975" cy="365125"/>
          </a:xfrm>
          <a:prstGeom prst="rect">
            <a:avLst/>
          </a:prstGeom>
        </p:spPr>
        <p:txBody>
          <a:bodyPr vert="horz" lIns="27355" tIns="45588" rIns="45588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911725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1899" indent="-341899" algn="l" defTabSz="9117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0775" indent="-284919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39655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5514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1378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0724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3110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1896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74829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1255" y="1048911"/>
            <a:ext cx="242391" cy="1803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904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60804" y="2951877"/>
            <a:ext cx="222843" cy="224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904"/>
            <a:endParaRPr sz="1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452444" y="418735"/>
            <a:ext cx="672442" cy="64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904"/>
            <a:endParaRPr sz="1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74172" y="501653"/>
            <a:ext cx="0" cy="559696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4"/>
            </a:solidFill>
          </a:ln>
        </p:spPr>
        <p:txBody>
          <a:bodyPr wrap="square" lIns="0" tIns="0" rIns="0" bIns="0" rtlCol="0"/>
          <a:lstStyle/>
          <a:p>
            <a:pPr defTabSz="800904"/>
            <a:endParaRPr sz="1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109779" y="1127683"/>
            <a:ext cx="3171078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0904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9" y="274328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9" y="1577349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251" y="6669604"/>
            <a:ext cx="2171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24" defTabSz="800904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47714" y="6669231"/>
            <a:ext cx="20579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24" defTabSz="800904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904"/>
            <a:fld id="{B6F15528-21DE-4FAA-801E-634DDDAF4B2B}" type="slidenum">
              <a:rPr lang="fr-FR" sz="1600" smtClean="0">
                <a:solidFill>
                  <a:prstClr val="black">
                    <a:tint val="75000"/>
                  </a:prstClr>
                </a:solidFill>
              </a:rPr>
              <a:pPr defTabSz="800904"/>
              <a:t>‹nr.›</a:t>
            </a:fld>
            <a:endParaRPr lang="fr-FR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3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454">
        <a:defRPr>
          <a:latin typeface="+mn-lt"/>
          <a:ea typeface="+mn-ea"/>
          <a:cs typeface="+mn-cs"/>
        </a:defRPr>
      </a:lvl2pPr>
      <a:lvl3pPr marL="800904">
        <a:defRPr>
          <a:latin typeface="+mn-lt"/>
          <a:ea typeface="+mn-ea"/>
          <a:cs typeface="+mn-cs"/>
        </a:defRPr>
      </a:lvl3pPr>
      <a:lvl4pPr marL="1201355">
        <a:defRPr>
          <a:latin typeface="+mn-lt"/>
          <a:ea typeface="+mn-ea"/>
          <a:cs typeface="+mn-cs"/>
        </a:defRPr>
      </a:lvl4pPr>
      <a:lvl5pPr marL="1601805">
        <a:defRPr>
          <a:latin typeface="+mn-lt"/>
          <a:ea typeface="+mn-ea"/>
          <a:cs typeface="+mn-cs"/>
        </a:defRPr>
      </a:lvl5pPr>
      <a:lvl6pPr marL="2002256">
        <a:defRPr>
          <a:latin typeface="+mn-lt"/>
          <a:ea typeface="+mn-ea"/>
          <a:cs typeface="+mn-cs"/>
        </a:defRPr>
      </a:lvl6pPr>
      <a:lvl7pPr marL="2402711">
        <a:defRPr>
          <a:latin typeface="+mn-lt"/>
          <a:ea typeface="+mn-ea"/>
          <a:cs typeface="+mn-cs"/>
        </a:defRPr>
      </a:lvl7pPr>
      <a:lvl8pPr marL="2803159">
        <a:defRPr>
          <a:latin typeface="+mn-lt"/>
          <a:ea typeface="+mn-ea"/>
          <a:cs typeface="+mn-cs"/>
        </a:defRPr>
      </a:lvl8pPr>
      <a:lvl9pPr marL="3203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454">
        <a:defRPr>
          <a:latin typeface="+mn-lt"/>
          <a:ea typeface="+mn-ea"/>
          <a:cs typeface="+mn-cs"/>
        </a:defRPr>
      </a:lvl2pPr>
      <a:lvl3pPr marL="800904">
        <a:defRPr>
          <a:latin typeface="+mn-lt"/>
          <a:ea typeface="+mn-ea"/>
          <a:cs typeface="+mn-cs"/>
        </a:defRPr>
      </a:lvl3pPr>
      <a:lvl4pPr marL="1201355">
        <a:defRPr>
          <a:latin typeface="+mn-lt"/>
          <a:ea typeface="+mn-ea"/>
          <a:cs typeface="+mn-cs"/>
        </a:defRPr>
      </a:lvl4pPr>
      <a:lvl5pPr marL="1601805">
        <a:defRPr>
          <a:latin typeface="+mn-lt"/>
          <a:ea typeface="+mn-ea"/>
          <a:cs typeface="+mn-cs"/>
        </a:defRPr>
      </a:lvl5pPr>
      <a:lvl6pPr marL="2002256">
        <a:defRPr>
          <a:latin typeface="+mn-lt"/>
          <a:ea typeface="+mn-ea"/>
          <a:cs typeface="+mn-cs"/>
        </a:defRPr>
      </a:lvl6pPr>
      <a:lvl7pPr marL="2402711">
        <a:defRPr>
          <a:latin typeface="+mn-lt"/>
          <a:ea typeface="+mn-ea"/>
          <a:cs typeface="+mn-cs"/>
        </a:defRPr>
      </a:lvl7pPr>
      <a:lvl8pPr marL="2803159">
        <a:defRPr>
          <a:latin typeface="+mn-lt"/>
          <a:ea typeface="+mn-ea"/>
          <a:cs typeface="+mn-cs"/>
        </a:defRPr>
      </a:lvl8pPr>
      <a:lvl9pPr marL="3203614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1247" y="1048911"/>
            <a:ext cx="242391" cy="1803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60796" y="2951877"/>
            <a:ext cx="222843" cy="2247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452444" y="418735"/>
            <a:ext cx="672442" cy="64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74172" y="501653"/>
            <a:ext cx="0" cy="559696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4"/>
            </a:solidFill>
          </a:ln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109779" y="1127683"/>
            <a:ext cx="3171078" cy="0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78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1" y="274320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91251" y="6669604"/>
            <a:ext cx="2171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1A1A1A"/>
                </a:solidFill>
                <a:latin typeface="Courier New"/>
                <a:cs typeface="Courier New"/>
              </a:defRPr>
            </a:lvl1pPr>
          </a:lstStyle>
          <a:p>
            <a:pPr marL="11132" defTabSz="801472"/>
            <a:r>
              <a:rPr lang="fr-FR" spc="-254"/>
              <a:t>1</a:t>
            </a:r>
            <a:r>
              <a:rPr lang="fr-FR" spc="-131">
                <a:solidFill>
                  <a:srgbClr val="363636"/>
                </a:solidFill>
              </a:rPr>
              <a:t>4</a:t>
            </a:r>
            <a:r>
              <a:rPr lang="fr-FR" spc="61"/>
              <a:t>0</a:t>
            </a:r>
            <a:endParaRPr lang="fr-FR" spc="6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47714" y="6669229"/>
            <a:ext cx="20579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63636"/>
                </a:solidFill>
                <a:latin typeface="Times New Roman"/>
                <a:cs typeface="Times New Roman"/>
              </a:defRPr>
            </a:lvl1pPr>
          </a:lstStyle>
          <a:p>
            <a:pPr marL="11132" defTabSz="801472"/>
            <a:r>
              <a:rPr lang="fr-FR" spc="26"/>
              <a:t>1</a:t>
            </a:r>
            <a:r>
              <a:rPr lang="fr-FR" spc="13"/>
              <a:t>4</a:t>
            </a:r>
            <a:r>
              <a:rPr lang="fr-FR" spc="-13">
                <a:solidFill>
                  <a:srgbClr val="1A1A1A"/>
                </a:solidFill>
              </a:rPr>
              <a:t>1</a:t>
            </a:r>
            <a:endParaRPr lang="fr-FR" spc="-13" dirty="0">
              <a:solidFill>
                <a:srgbClr val="1A1A1A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01472"/>
              <a:t>‹nr.›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173" tIns="45588" rIns="91173" bIns="45588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422"/>
            <a:ext cx="2085975" cy="365125"/>
          </a:xfrm>
          <a:prstGeom prst="rect">
            <a:avLst/>
          </a:prstGeom>
        </p:spPr>
        <p:txBody>
          <a:bodyPr vert="horz" lIns="91173" tIns="45588" rIns="45588" bIns="45588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AE7D0D-5ADE-4F7F-B018-5B6268478ABE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98" y="6356422"/>
            <a:ext cx="2847975" cy="365125"/>
          </a:xfrm>
          <a:prstGeom prst="rect">
            <a:avLst/>
          </a:prstGeom>
        </p:spPr>
        <p:txBody>
          <a:bodyPr vert="horz" lIns="45588" tIns="45588" rIns="91173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12" y="6356422"/>
            <a:ext cx="561975" cy="365125"/>
          </a:xfrm>
          <a:prstGeom prst="rect">
            <a:avLst/>
          </a:prstGeom>
        </p:spPr>
        <p:txBody>
          <a:bodyPr vert="horz" lIns="27355" tIns="45588" rIns="45588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911725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1899" indent="-341899" algn="l" defTabSz="9117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0775" indent="-284919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39655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5514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1378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0724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3110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1896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74829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173" tIns="45588" rIns="91173" bIns="45588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5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</p:spPr>
        <p:txBody>
          <a:bodyPr vert="horz" lIns="91173" tIns="45588" rIns="45588" bIns="45588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264946-80D2-42B5-B40B-A3013185CD9F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98" y="6356352"/>
            <a:ext cx="2847975" cy="365125"/>
          </a:xfrm>
          <a:prstGeom prst="rect">
            <a:avLst/>
          </a:prstGeom>
        </p:spPr>
        <p:txBody>
          <a:bodyPr vert="horz" lIns="45588" tIns="45588" rIns="91173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12" y="6356352"/>
            <a:ext cx="561975" cy="365125"/>
          </a:xfrm>
          <a:prstGeom prst="rect">
            <a:avLst/>
          </a:prstGeom>
        </p:spPr>
        <p:txBody>
          <a:bodyPr vert="horz" lIns="27355" tIns="45588" rIns="45588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1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911725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1899" indent="-341899" algn="l" defTabSz="9117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0775" indent="-284919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39655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5514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1378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0724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3110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1896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74829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173" tIns="45588" rIns="91173" bIns="45588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404"/>
            <a:ext cx="2085975" cy="365125"/>
          </a:xfrm>
          <a:prstGeom prst="rect">
            <a:avLst/>
          </a:prstGeom>
        </p:spPr>
        <p:txBody>
          <a:bodyPr vert="horz" lIns="91173" tIns="45588" rIns="45588" bIns="45588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588C0B-0A03-46F6-B78F-E8480ED98D89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24/04/2018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98" y="6356404"/>
            <a:ext cx="2847975" cy="365125"/>
          </a:xfrm>
          <a:prstGeom prst="rect">
            <a:avLst/>
          </a:prstGeom>
        </p:spPr>
        <p:txBody>
          <a:bodyPr vert="horz" lIns="45588" tIns="45588" rIns="91173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12" y="6356404"/>
            <a:ext cx="561975" cy="365125"/>
          </a:xfrm>
          <a:prstGeom prst="rect">
            <a:avLst/>
          </a:prstGeom>
        </p:spPr>
        <p:txBody>
          <a:bodyPr vert="horz" lIns="27355" tIns="45588" rIns="45588" bIns="4558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911725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1899" indent="-341899" algn="l" defTabSz="9117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0775" indent="-284919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39655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5514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1378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0724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3110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18960" indent="-227928" algn="l" defTabSz="91172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74829" indent="-227928" algn="l" defTabSz="91172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57" tIns="45580" rIns="91157" bIns="45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57" tIns="45580" rIns="91157" bIns="45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80"/>
            <a:ext cx="2895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3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15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38" indent="-341838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3" indent="-284866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8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7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50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4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9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1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8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56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42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57" tIns="45580" rIns="91157" bIns="45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57" tIns="45580" rIns="91157" bIns="45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96357388-6C68-4D77-A8C4-7631260983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80"/>
            <a:ext cx="2895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15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38" indent="-341838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3" indent="-284866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8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7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50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4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9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1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8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56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42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57" tIns="45580" rIns="91157" bIns="45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39"/>
            <a:ext cx="8229600" cy="4525963"/>
          </a:xfrm>
          <a:prstGeom prst="rect">
            <a:avLst/>
          </a:prstGeom>
        </p:spPr>
        <p:txBody>
          <a:bodyPr vert="horz" lIns="91157" tIns="45580" rIns="91157" bIns="45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F1078761-016F-436E-A503-B1CF4E15A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80"/>
            <a:ext cx="2895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157" tIns="45580" rIns="91157" bIns="45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60"/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1560"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15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38" indent="-341838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3" indent="-284866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8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2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79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50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4" indent="-227887" algn="l" defTabSz="911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60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49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18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84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56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42" algn="l" defTabSz="911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  <a:alpha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173" tIns="45588" rIns="91173" bIns="455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7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17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99" indent="-341899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75" indent="-284919" algn="l" defTabSz="91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55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14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78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240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10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60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29" indent="-227928" algn="l" defTabSz="91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5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72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31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7" algn="l" defTabSz="911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asury.gov/resource-center/sanctions/OFAC-Enforcement/Pages/jcpoa_implementation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jcpoatimeline.csis.org/" TargetMode="External"/><Relationship Id="rId4" Type="http://schemas.openxmlformats.org/officeDocument/2006/relationships/hyperlink" Target="https://eeas.europa.eu/statements-eeas/docs/iran_agreement/annex_5_implementation_%20plan_en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vindicators.org/" TargetMode="Externa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9"/>
          </a:xfrm>
        </p:spPr>
        <p:txBody>
          <a:bodyPr>
            <a:normAutofit fontScale="90000"/>
          </a:bodyPr>
          <a:lstStyle/>
          <a:p>
            <a:r>
              <a:rPr lang="fr-FR" dirty="0"/>
              <a:t>The art of the deal: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happen</a:t>
            </a:r>
            <a:r>
              <a:rPr lang="fr-FR" dirty="0"/>
              <a:t> if the US </a:t>
            </a:r>
            <a:r>
              <a:rPr lang="fr-FR" dirty="0" err="1"/>
              <a:t>withdraws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nuclear</a:t>
            </a:r>
            <a:r>
              <a:rPr lang="fr-FR" dirty="0"/>
              <a:t> agreement </a:t>
            </a:r>
            <a:r>
              <a:rPr lang="fr-FR" dirty="0" err="1"/>
              <a:t>with</a:t>
            </a:r>
            <a:r>
              <a:rPr lang="fr-FR" dirty="0"/>
              <a:t> Iran?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CEPS- 23 April 2018 </a:t>
            </a:r>
          </a:p>
          <a:p>
            <a:r>
              <a:rPr lang="fr-FR" dirty="0"/>
              <a:t>Chair: Steven </a:t>
            </a:r>
            <a:r>
              <a:rPr lang="fr-FR" dirty="0" err="1"/>
              <a:t>Blockmans</a:t>
            </a:r>
            <a:r>
              <a:rPr lang="fr-FR" dirty="0"/>
              <a:t> Head of EU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,  CEPS</a:t>
            </a:r>
          </a:p>
          <a:p>
            <a:endParaRPr lang="fr-FR" dirty="0"/>
          </a:p>
          <a:p>
            <a:r>
              <a:rPr lang="fr-FR" dirty="0"/>
              <a:t>Speaker: Dr. Majid </a:t>
            </a:r>
            <a:r>
              <a:rPr lang="fr-FR" dirty="0" err="1"/>
              <a:t>Golpour</a:t>
            </a:r>
            <a:r>
              <a:rPr lang="fr-FR" dirty="0"/>
              <a:t> – ULB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90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0">
            <a:extLst>
              <a:ext uri="{FF2B5EF4-FFF2-40B4-BE49-F238E27FC236}">
                <a16:creationId xmlns:a16="http://schemas.microsoft.com/office/drawing/2014/main" id="{CDB8A064-8EEF-4426-8857-28D2A90FBA5C}"/>
              </a:ext>
            </a:extLst>
          </p:cNvPr>
          <p:cNvSpPr txBox="1"/>
          <p:nvPr/>
        </p:nvSpPr>
        <p:spPr>
          <a:xfrm>
            <a:off x="351480" y="864707"/>
            <a:ext cx="847068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05" marR="4453" indent="23321" algn="just" defTabSz="799555">
              <a:lnSpc>
                <a:spcPct val="150000"/>
              </a:lnSpc>
            </a:pPr>
            <a:r>
              <a:rPr sz="1200" spc="-9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200" spc="-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prets</a:t>
            </a:r>
            <a:r>
              <a:rPr sz="1200" spc="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1A1A1A"/>
                </a:solidFill>
                <a:cs typeface="Times New Roman"/>
              </a:rPr>
              <a:t>faciles,</a:t>
            </a:r>
            <a:r>
              <a:rPr sz="1200" spc="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abusi</a:t>
            </a:r>
            <a:r>
              <a:rPr sz="1200" spc="-61" dirty="0">
                <a:solidFill>
                  <a:srgbClr val="2D2D2D"/>
                </a:solidFill>
                <a:cs typeface="Times New Roman"/>
              </a:rPr>
              <a:t>f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s</a:t>
            </a:r>
            <a:r>
              <a:rPr sz="1200" spc="3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2" dirty="0">
                <a:solidFill>
                  <a:srgbClr val="2D2D2D"/>
                </a:solidFill>
                <a:cs typeface="Times New Roman"/>
              </a:rPr>
              <a:t>ec</a:t>
            </a:r>
            <a:r>
              <a:rPr sz="1200" spc="5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1A1A1A"/>
                </a:solidFill>
                <a:cs typeface="Times New Roman"/>
              </a:rPr>
              <a:t>illegaux</a:t>
            </a:r>
            <a:r>
              <a:rPr sz="1200" spc="7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par</a:t>
            </a:r>
            <a:r>
              <a:rPr sz="1200" spc="1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2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societes</a:t>
            </a:r>
            <a:r>
              <a:rPr sz="1200" spc="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affiliees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aux</a:t>
            </a:r>
            <a:r>
              <a:rPr sz="1200" spc="3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Gardiens</a:t>
            </a:r>
            <a:r>
              <a:rPr sz="1200" spc="6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de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200" spc="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revolution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27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et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les</a:t>
            </a:r>
            <a:r>
              <a:rPr sz="1200" spc="2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fondations</a:t>
            </a:r>
            <a:r>
              <a:rPr sz="1200" spc="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35" dirty="0">
                <a:solidFill>
                  <a:srgbClr val="2D2D2D"/>
                </a:solidFill>
                <a:cs typeface="Times New Roman"/>
              </a:rPr>
              <a:t>du</a:t>
            </a:r>
            <a:r>
              <a:rPr sz="1200" spc="4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Guide 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su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p</a:t>
            </a:r>
            <a:r>
              <a:rPr sz="1200" spc="-31" dirty="0">
                <a:solidFill>
                  <a:srgbClr val="010101"/>
                </a:solidFill>
                <a:cs typeface="Times New Roman"/>
              </a:rPr>
              <a:t>r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eme,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8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comme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6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1A1A1A"/>
                </a:solidFill>
                <a:cs typeface="Times New Roman"/>
              </a:rPr>
              <a:t>le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145" dirty="0">
                <a:solidFill>
                  <a:srgbClr val="1A1A1A"/>
                </a:solidFill>
                <a:cs typeface="Times New Roman"/>
              </a:rPr>
              <a:t>Q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G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70" dirty="0">
                <a:solidFill>
                  <a:srgbClr val="1A1A1A"/>
                </a:solidFill>
                <a:cs typeface="Arial"/>
              </a:rPr>
              <a:t>l</a:t>
            </a:r>
            <a:r>
              <a:rPr sz="1200" spc="-61" dirty="0">
                <a:solidFill>
                  <a:srgbClr val="1A1A1A"/>
                </a:solidFill>
                <a:cs typeface="Arial"/>
              </a:rPr>
              <a:t>'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execution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du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5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commande­</a:t>
            </a:r>
            <a:r>
              <a:rPr sz="1200" spc="-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1A1A1A"/>
                </a:solidFill>
                <a:cs typeface="Times New Roman"/>
              </a:rPr>
              <a:t>menr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l'Imam 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(</a:t>
            </a:r>
            <a:r>
              <a:rPr sz="1200" spc="-39" dirty="0">
                <a:solidFill>
                  <a:srgbClr val="2D2D2D"/>
                </a:solidFill>
                <a:cs typeface="Times New Roman"/>
              </a:rPr>
              <a:t>Eilm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).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Par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9" dirty="0">
                <a:solidFill>
                  <a:srgbClr val="2D2D2D"/>
                </a:solidFill>
                <a:cs typeface="Times New Roman"/>
              </a:rPr>
              <a:t>ailleurs,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1A1A1A"/>
                </a:solidFill>
                <a:cs typeface="Times New Roman"/>
              </a:rPr>
              <a:t>une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7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pare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5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consid</a:t>
            </a:r>
            <a:r>
              <a:rPr sz="1200" spc="-70" dirty="0">
                <a:solidFill>
                  <a:srgbClr val="2D2D2D"/>
                </a:solidFill>
                <a:cs typeface="Times New Roman"/>
              </a:rPr>
              <a:t>e</a:t>
            </a:r>
            <a:r>
              <a:rPr sz="1200" spc="70" dirty="0">
                <a:solidFill>
                  <a:srgbClr val="2D2D2D"/>
                </a:solidFill>
                <a:cs typeface="Times New Roman"/>
              </a:rPr>
              <a:t>­</a:t>
            </a:r>
            <a:r>
              <a:rPr sz="1200" spc="5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1A1A1A"/>
                </a:solidFill>
                <a:cs typeface="Times New Roman"/>
              </a:rPr>
              <a:t>rable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53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200" spc="-48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200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1A1A1A"/>
                </a:solidFill>
                <a:cs typeface="Times New Roman"/>
              </a:rPr>
              <a:t>potentiel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1A1A1A"/>
                </a:solidFill>
                <a:cs typeface="Times New Roman"/>
              </a:rPr>
              <a:t>bancaire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3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est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sous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domination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3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1A1A1A"/>
                </a:solidFill>
                <a:cs typeface="Times New Roman"/>
              </a:rPr>
              <a:t>des</a:t>
            </a:r>
            <a:r>
              <a:rPr sz="1200" spc="-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pasdaran,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1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des</a:t>
            </a:r>
            <a:r>
              <a:rPr sz="1200" spc="5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forces</a:t>
            </a:r>
            <a:r>
              <a:rPr sz="1200" spc="1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2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securire</a:t>
            </a:r>
            <a:r>
              <a:rPr sz="1200" spc="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2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48" dirty="0">
                <a:solidFill>
                  <a:srgbClr val="2D2D2D"/>
                </a:solidFill>
                <a:cs typeface="Times New Roman"/>
              </a:rPr>
              <a:t>l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'Erat,</a:t>
            </a:r>
            <a:r>
              <a:rPr sz="1200" spc="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de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200" spc="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milice</a:t>
            </a:r>
            <a:r>
              <a:rPr sz="1200" spc="1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du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1A1A1A"/>
                </a:solidFill>
                <a:cs typeface="Times New Roman"/>
              </a:rPr>
              <a:t>Bassidj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er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8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autres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6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organes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7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au </a:t>
            </a:r>
            <a:r>
              <a:rPr sz="1200" spc="-12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service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4" dirty="0">
                <a:solidFill>
                  <a:srgbClr val="1A1A1A"/>
                </a:solidFill>
                <a:cs typeface="Times New Roman"/>
              </a:rPr>
              <a:t>du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8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4" dirty="0">
                <a:solidFill>
                  <a:srgbClr val="2D2D2D"/>
                </a:solidFill>
                <a:cs typeface="Times New Roman"/>
              </a:rPr>
              <a:t>Guide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suprem</a:t>
            </a:r>
            <a:r>
              <a:rPr sz="1200" spc="39" dirty="0">
                <a:solidFill>
                  <a:srgbClr val="2D2D2D"/>
                </a:solidFill>
                <a:cs typeface="Times New Roman"/>
              </a:rPr>
              <a:t>e</a:t>
            </a:r>
            <a:r>
              <a:rPr sz="1200" spc="31" dirty="0">
                <a:solidFill>
                  <a:srgbClr val="010101"/>
                </a:solidFill>
                <a:cs typeface="Times New Roman"/>
              </a:rPr>
              <a:t>. </a:t>
            </a:r>
            <a:r>
              <a:rPr sz="1200" spc="-105" dirty="0">
                <a:solidFill>
                  <a:srgbClr val="2D2D2D"/>
                </a:solidFill>
                <a:cs typeface="Times New Roman"/>
              </a:rPr>
              <a:t>Le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tabl</a:t>
            </a:r>
            <a:r>
              <a:rPr sz="1200" spc="-61" dirty="0">
                <a:solidFill>
                  <a:srgbClr val="2D2D2D"/>
                </a:solidFill>
                <a:cs typeface="Times New Roman"/>
              </a:rPr>
              <a:t>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au</a:t>
            </a:r>
            <a:r>
              <a:rPr sz="1200" spc="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ci-dessous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6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momre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79" dirty="0">
                <a:solidFill>
                  <a:srgbClr val="2D2D2D"/>
                </a:solidFill>
                <a:cs typeface="Times New Roman"/>
              </a:rPr>
              <a:t>c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omment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1A1A1A"/>
                </a:solidFill>
                <a:cs typeface="Times New Roman"/>
              </a:rPr>
              <a:t>ils</a:t>
            </a:r>
            <a:r>
              <a:rPr sz="1200" spc="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444444"/>
                </a:solidFill>
                <a:cs typeface="Times New Roman"/>
              </a:rPr>
              <a:t>se</a:t>
            </a:r>
            <a:r>
              <a:rPr sz="1200" spc="57" dirty="0">
                <a:solidFill>
                  <a:srgbClr val="444444"/>
                </a:solidFill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sont</a:t>
            </a:r>
            <a:r>
              <a:rPr sz="1200" spc="11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acca­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pare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3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banques,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11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consacrant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les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profits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8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au </a:t>
            </a:r>
            <a:r>
              <a:rPr sz="1200" spc="3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service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5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35" dirty="0">
                <a:solidFill>
                  <a:srgbClr val="1A1A1A"/>
                </a:solidFill>
                <a:cs typeface="Times New Roman"/>
              </a:rPr>
              <a:t>du</a:t>
            </a:r>
            <a:r>
              <a:rPr sz="12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1A1A1A"/>
                </a:solidFill>
                <a:cs typeface="Times New Roman"/>
              </a:rPr>
              <a:t>financement</a:t>
            </a:r>
            <a:r>
              <a:rPr sz="12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1A1A1A"/>
                </a:solidFill>
                <a:cs typeface="Times New Roman"/>
              </a:rPr>
              <a:t>des</a:t>
            </a:r>
            <a:r>
              <a:rPr sz="12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operations</a:t>
            </a:r>
            <a:r>
              <a:rPr sz="1200" spc="6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1A1A1A"/>
                </a:solidFill>
                <a:cs typeface="Times New Roman"/>
              </a:rPr>
              <a:t>des</a:t>
            </a:r>
            <a:r>
              <a:rPr sz="12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pasdaran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2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4" dirty="0">
                <a:solidFill>
                  <a:srgbClr val="1A1A1A"/>
                </a:solidFill>
                <a:cs typeface="Times New Roman"/>
              </a:rPr>
              <a:t>pour</a:t>
            </a:r>
            <a:r>
              <a:rPr sz="12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1A1A1A"/>
                </a:solidFill>
                <a:cs typeface="Times New Roman"/>
              </a:rPr>
              <a:t>l</a:t>
            </a:r>
            <a:r>
              <a:rPr sz="1200" spc="-26" dirty="0">
                <a:solidFill>
                  <a:srgbClr val="444444"/>
                </a:solidFill>
                <a:cs typeface="Times New Roman"/>
              </a:rPr>
              <a:t>e</a:t>
            </a:r>
            <a:r>
              <a:rPr sz="1200" spc="4" dirty="0">
                <a:solidFill>
                  <a:srgbClr val="444444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controle</a:t>
            </a:r>
            <a:r>
              <a:rPr sz="1200" spc="-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9" dirty="0">
                <a:solidFill>
                  <a:srgbClr val="2D2D2D"/>
                </a:solidFill>
                <a:cs typeface="Times New Roman"/>
              </a:rPr>
              <a:t>de</a:t>
            </a:r>
            <a:r>
              <a:rPr sz="1200" spc="4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" dirty="0">
                <a:solidFill>
                  <a:srgbClr val="1A1A1A"/>
                </a:solidFill>
                <a:cs typeface="Times New Roman"/>
              </a:rPr>
              <a:t>l</a:t>
            </a:r>
            <a:r>
              <a:rPr sz="1200" spc="-57" dirty="0">
                <a:solidFill>
                  <a:srgbClr val="444444"/>
                </a:solidFill>
                <a:cs typeface="Times New Roman"/>
              </a:rPr>
              <a:t>a</a:t>
            </a:r>
            <a:r>
              <a:rPr sz="1200" spc="96" dirty="0">
                <a:solidFill>
                  <a:srgbClr val="444444"/>
                </a:solidFill>
                <a:cs typeface="Times New Roman"/>
              </a:rPr>
              <a:t> </a:t>
            </a:r>
            <a:r>
              <a:rPr sz="1200" spc="-39" dirty="0">
                <a:solidFill>
                  <a:srgbClr val="2D2D2D"/>
                </a:solidFill>
                <a:cs typeface="Times New Roman"/>
              </a:rPr>
              <a:t>societe</a:t>
            </a:r>
            <a:r>
              <a:rPr sz="1200" spc="11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et</a:t>
            </a:r>
            <a:r>
              <a:rPr sz="1200" spc="3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92" dirty="0">
                <a:solidFill>
                  <a:srgbClr val="2D2D2D"/>
                </a:solidFill>
                <a:cs typeface="Arial"/>
              </a:rPr>
              <a:t>I</a:t>
            </a:r>
            <a:r>
              <a:rPr sz="1200" spc="-92" dirty="0">
                <a:solidFill>
                  <a:srgbClr val="2D2D2D"/>
                </a:solidFill>
                <a:cs typeface="Arial"/>
              </a:rPr>
              <a:t>'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engagement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8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1A1A1A"/>
                </a:solidFill>
                <a:cs typeface="Times New Roman"/>
              </a:rPr>
              <a:t>militaire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8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66" dirty="0">
                <a:solidFill>
                  <a:srgbClr val="2D2D2D"/>
                </a:solidFill>
                <a:cs typeface="Times New Roman"/>
              </a:rPr>
              <a:t>clans</a:t>
            </a:r>
            <a:r>
              <a:rPr sz="1200" spc="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4" dirty="0">
                <a:solidFill>
                  <a:srgbClr val="2D2D2D"/>
                </a:solidFill>
                <a:cs typeface="Times New Roman"/>
              </a:rPr>
              <a:t>les</a:t>
            </a:r>
            <a:r>
              <a:rPr sz="1200" spc="11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differents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1A1A1A"/>
                </a:solidFill>
                <a:cs typeface="Times New Roman"/>
              </a:rPr>
              <a:t>pays</a:t>
            </a:r>
            <a:r>
              <a:rPr sz="12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200" spc="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200" spc="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1A1A1A"/>
                </a:solidFill>
                <a:cs typeface="Times New Roman"/>
              </a:rPr>
              <a:t>regio</a:t>
            </a:r>
            <a:r>
              <a:rPr sz="1200" spc="61" dirty="0">
                <a:solidFill>
                  <a:srgbClr val="1A1A1A"/>
                </a:solidFill>
                <a:cs typeface="Times New Roman"/>
              </a:rPr>
              <a:t>n</a:t>
            </a:r>
            <a:r>
              <a:rPr sz="1200" spc="105" dirty="0">
                <a:solidFill>
                  <a:srgbClr val="010101"/>
                </a:solidFill>
                <a:cs typeface="Times New Roman"/>
              </a:rPr>
              <a:t>.</a:t>
            </a:r>
            <a:r>
              <a:rPr sz="1200" spc="-114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1A1A1A"/>
                </a:solidFill>
                <a:cs typeface="Times New Roman"/>
              </a:rPr>
              <a:t>Resultat</a:t>
            </a:r>
            <a:r>
              <a:rPr sz="1200" spc="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75" dirty="0">
                <a:solidFill>
                  <a:srgbClr val="2D2D2D"/>
                </a:solidFill>
                <a:cs typeface="Times New Roman"/>
              </a:rPr>
              <a:t>?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Le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systeme</a:t>
            </a:r>
            <a:r>
              <a:rPr sz="1200" spc="3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1A1A1A"/>
                </a:solidFill>
                <a:cs typeface="Times New Roman"/>
              </a:rPr>
              <a:t>bancaire</a:t>
            </a:r>
            <a:r>
              <a:rPr sz="12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est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1A1A1A"/>
                </a:solidFill>
                <a:cs typeface="Times New Roman"/>
              </a:rPr>
              <a:t>inca­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pable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79" dirty="0">
                <a:solidFill>
                  <a:srgbClr val="2D2D2D"/>
                </a:solidFill>
                <a:cs typeface="Times New Roman"/>
              </a:rPr>
              <a:t>d</a:t>
            </a:r>
            <a:r>
              <a:rPr sz="1200" spc="-53" dirty="0">
                <a:solidFill>
                  <a:srgbClr val="2D2D2D"/>
                </a:solidFill>
                <a:cs typeface="Times New Roman"/>
              </a:rPr>
              <a:t>'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accomplir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57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444444"/>
                </a:solidFill>
                <a:cs typeface="Times New Roman"/>
              </a:rPr>
              <a:t>s</a:t>
            </a:r>
            <a:r>
              <a:rPr sz="1200" spc="-48" dirty="0">
                <a:solidFill>
                  <a:srgbClr val="444444"/>
                </a:solidFill>
                <a:cs typeface="Times New Roman"/>
              </a:rPr>
              <a:t>o</a:t>
            </a:r>
            <a:r>
              <a:rPr sz="1200" spc="-9" dirty="0">
                <a:solidFill>
                  <a:srgbClr val="1A1A1A"/>
                </a:solidFill>
                <a:cs typeface="Times New Roman"/>
              </a:rPr>
              <a:t>n</a:t>
            </a:r>
            <a:r>
              <a:rPr sz="12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role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8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9" dirty="0">
                <a:solidFill>
                  <a:srgbClr val="2D2D2D"/>
                </a:solidFill>
                <a:cs typeface="Times New Roman"/>
              </a:rPr>
              <a:t>d'aide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6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aux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3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5" dirty="0">
                <a:solidFill>
                  <a:srgbClr val="2D2D2D"/>
                </a:solidFill>
                <a:cs typeface="Times New Roman"/>
              </a:rPr>
              <a:t>investissements</a:t>
            </a:r>
            <a:r>
              <a:rPr sz="1200" spc="-2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66" dirty="0">
                <a:solidFill>
                  <a:srgbClr val="2D2D2D"/>
                </a:solidFill>
                <a:cs typeface="Times New Roman"/>
              </a:rPr>
              <a:t>clans</a:t>
            </a:r>
            <a:r>
              <a:rPr sz="1200" spc="12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200" spc="1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200" spc="-13" dirty="0">
                <a:solidFill>
                  <a:srgbClr val="2D2D2D"/>
                </a:solidFill>
                <a:cs typeface="Times New Roman"/>
              </a:rPr>
              <a:t>production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3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8" dirty="0">
                <a:solidFill>
                  <a:srgbClr val="2D2D2D"/>
                </a:solidFill>
                <a:cs typeface="Times New Roman"/>
              </a:rPr>
              <a:t>et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1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66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e</a:t>
            </a:r>
            <a:r>
              <a:rPr sz="1200" spc="8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26" dirty="0">
                <a:solidFill>
                  <a:srgbClr val="2D2D2D"/>
                </a:solidFill>
                <a:cs typeface="Times New Roman"/>
              </a:rPr>
              <a:t>commerce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3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18" dirty="0">
                <a:solidFill>
                  <a:srgbClr val="2D2D2D"/>
                </a:solidFill>
                <a:cs typeface="Times New Roman"/>
              </a:rPr>
              <a:t>du</a:t>
            </a:r>
            <a:r>
              <a:rPr sz="12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11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200" spc="-48" dirty="0">
                <a:solidFill>
                  <a:srgbClr val="2D2D2D"/>
                </a:solidFill>
                <a:cs typeface="Times New Roman"/>
              </a:rPr>
              <a:t>pays.</a:t>
            </a:r>
            <a:endParaRPr sz="1200" dirty="0">
              <a:solidFill>
                <a:prstClr val="black"/>
              </a:solidFill>
              <a:cs typeface="Times New Roman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3862239-DE3E-41D8-9F7D-710E2D91F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06800"/>
              </p:ext>
            </p:extLst>
          </p:nvPr>
        </p:nvGraphicFramePr>
        <p:xfrm>
          <a:off x="349052" y="2811100"/>
          <a:ext cx="8470688" cy="378458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10">
                <a:tc>
                  <a:txBody>
                    <a:bodyPr/>
                    <a:lstStyle/>
                    <a:p>
                      <a:pPr algn="ctr"/>
                      <a:endParaRPr sz="15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4005" algn="l">
                        <a:lnSpc>
                          <a:spcPct val="100000"/>
                        </a:lnSpc>
                      </a:pPr>
                      <a:r>
                        <a:rPr sz="1500" dirty="0"/>
                        <a:t>Banque</a:t>
                      </a:r>
                      <a:endParaRPr sz="15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2240" algn="l">
                        <a:lnSpc>
                          <a:spcPct val="100000"/>
                        </a:lnSpc>
                      </a:pPr>
                      <a:r>
                        <a:rPr sz="1500" dirty="0"/>
                        <a:t>Appartenance</a:t>
                      </a:r>
                      <a:endParaRPr sz="15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marR="79375" indent="62865" algn="ctr">
                        <a:lnSpc>
                          <a:spcPts val="1200"/>
                        </a:lnSpc>
                      </a:pPr>
                      <a:r>
                        <a:rPr sz="1500" dirty="0"/>
                        <a:t>Nombre de</a:t>
                      </a:r>
                      <a:r>
                        <a:rPr sz="1500" spc="110" dirty="0"/>
                        <a:t> </a:t>
                      </a:r>
                      <a:r>
                        <a:rPr sz="1500" dirty="0"/>
                        <a:t>societes</a:t>
                      </a:r>
                      <a:endParaRPr sz="15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104139" lvl="0" indent="99060" algn="ctr" defTabSz="914400" eaLnBrk="1" fontAlgn="auto" latinLnBrk="0" hangingPunct="1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Nombre de </a:t>
                      </a:r>
                    </a:p>
                    <a:p>
                      <a:pPr marL="73025" marR="104139" lvl="0" indent="99060" algn="ctr" defTabSz="914400" eaLnBrk="1" fontAlgn="auto" latinLnBrk="0" hangingPunct="1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spc="-114" dirty="0"/>
                        <a:t> </a:t>
                      </a:r>
                      <a:r>
                        <a:rPr lang="fr-FR" sz="1500" dirty="0"/>
                        <a:t>branches</a:t>
                      </a:r>
                      <a:endParaRPr lang="fr-FR" sz="15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6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spc="215" dirty="0"/>
                        <a:t>1</a:t>
                      </a:r>
                      <a:endParaRPr lang="fr-FR" sz="13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4615" algn="l">
                        <a:lnSpc>
                          <a:spcPct val="100000"/>
                        </a:lnSpc>
                      </a:pPr>
                      <a:r>
                        <a:rPr sz="1300" dirty="0"/>
                        <a:t>Keshavarzi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1300" dirty="0"/>
                        <a:t>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1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928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fr-FR" sz="13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4615" algn="l">
                        <a:lnSpc>
                          <a:spcPct val="100000"/>
                        </a:lnSpc>
                      </a:pPr>
                      <a:r>
                        <a:rPr sz="1300" dirty="0"/>
                        <a:t>Sepah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300" dirty="0"/>
                        <a:t>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fr-FR" sz="1300" dirty="0"/>
                        <a:t>1754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57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fr-FR" sz="1300" dirty="0"/>
                        <a:t>3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</a:pPr>
                      <a:r>
                        <a:rPr sz="1300" dirty="0"/>
                        <a:t>Pos</a:t>
                      </a:r>
                      <a:r>
                        <a:rPr sz="1300" spc="25" dirty="0"/>
                        <a:t>e</a:t>
                      </a:r>
                      <a:r>
                        <a:rPr sz="1300" dirty="0"/>
                        <a:t>bank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Gouvernemenc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sz="1300" dirty="0"/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</a:pPr>
                      <a:r>
                        <a:rPr sz="1300" dirty="0"/>
                        <a:t>406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4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</a:pPr>
                      <a:r>
                        <a:rPr sz="1300" dirty="0"/>
                        <a:t>Melli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1435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300" dirty="0"/>
                        <a:t>26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3</a:t>
                      </a:r>
                      <a:r>
                        <a:rPr sz="1300" spc="-60" dirty="0"/>
                        <a:t> </a:t>
                      </a:r>
                      <a:r>
                        <a:rPr sz="1300" dirty="0"/>
                        <a:t>325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5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121285" algn="l">
                        <a:lnSpc>
                          <a:spcPct val="98100"/>
                        </a:lnSpc>
                      </a:pPr>
                      <a:r>
                        <a:rPr sz="1300" dirty="0"/>
                        <a:t>Export D</a:t>
                      </a:r>
                      <a:r>
                        <a:rPr sz="1300" spc="-30" dirty="0"/>
                        <a:t>e</a:t>
                      </a:r>
                      <a:r>
                        <a:rPr sz="1300" dirty="0"/>
                        <a:t>velopment Bank </a:t>
                      </a:r>
                      <a:r>
                        <a:rPr sz="1300" spc="-60" dirty="0"/>
                        <a:t> </a:t>
                      </a:r>
                      <a:r>
                        <a:rPr sz="1300" dirty="0"/>
                        <a:t>of </a:t>
                      </a:r>
                      <a:r>
                        <a:rPr sz="1300" spc="-80" dirty="0"/>
                        <a:t> </a:t>
                      </a:r>
                      <a:r>
                        <a:rPr lang="fr-FR" sz="1300" spc="-80" dirty="0"/>
                        <a:t>I</a:t>
                      </a:r>
                      <a:r>
                        <a:rPr sz="1300" dirty="0"/>
                        <a:t>ran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Gouvernement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300" dirty="0"/>
                        <a:t>5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sz="1300" dirty="0"/>
                        <a:t>40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6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algn="l">
                        <a:lnSpc>
                          <a:spcPct val="100000"/>
                        </a:lnSpc>
                      </a:pPr>
                      <a:r>
                        <a:rPr sz="1300" dirty="0"/>
                        <a:t>Bank</a:t>
                      </a:r>
                      <a:r>
                        <a:rPr lang="fr-FR" sz="1300" dirty="0"/>
                        <a:t> </a:t>
                      </a:r>
                      <a:r>
                        <a:rPr sz="1300" dirty="0"/>
                        <a:t>of </a:t>
                      </a:r>
                      <a:r>
                        <a:rPr sz="1300" spc="-80" dirty="0"/>
                        <a:t> </a:t>
                      </a:r>
                      <a:r>
                        <a:rPr sz="1300" dirty="0"/>
                        <a:t>Industry</a:t>
                      </a:r>
                      <a:r>
                        <a:rPr lang="fr-FR" sz="1300" dirty="0"/>
                        <a:t> </a:t>
                      </a:r>
                      <a:r>
                        <a:rPr sz="1300" dirty="0"/>
                        <a:t>&amp;</a:t>
                      </a:r>
                      <a:r>
                        <a:rPr sz="1300" spc="-5" dirty="0"/>
                        <a:t> </a:t>
                      </a:r>
                      <a:r>
                        <a:rPr sz="1300" spc="50" dirty="0"/>
                        <a:t>M</a:t>
                      </a:r>
                      <a:r>
                        <a:rPr sz="1300" spc="70" dirty="0"/>
                        <a:t>i</a:t>
                      </a:r>
                      <a:r>
                        <a:rPr sz="1300" dirty="0"/>
                        <a:t>ne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300" dirty="0"/>
                        <a:t>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</a:pPr>
                      <a:r>
                        <a:rPr sz="1300" dirty="0"/>
                        <a:t>62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5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7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marR="426720" algn="l">
                        <a:lnSpc>
                          <a:spcPct val="100899"/>
                        </a:lnSpc>
                      </a:pPr>
                      <a:r>
                        <a:rPr sz="1300" dirty="0"/>
                        <a:t>Tose'e Ta'av</a:t>
                      </a:r>
                      <a:r>
                        <a:rPr sz="1300" spc="40" dirty="0"/>
                        <a:t>o</a:t>
                      </a:r>
                      <a:r>
                        <a:rPr sz="1300" dirty="0"/>
                        <a:t>n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Gouvernement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/>
                        <a:t>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1300" dirty="0"/>
                        <a:t>466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8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ct val="100000"/>
                        </a:lnSpc>
                      </a:pPr>
                      <a:r>
                        <a:rPr sz="1300" dirty="0"/>
                        <a:t>Maskan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algn="l">
                        <a:lnSpc>
                          <a:spcPct val="100000"/>
                        </a:lnSpc>
                      </a:pPr>
                      <a:r>
                        <a:rPr sz="1300" dirty="0"/>
                        <a:t>Gouvernemenc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/>
                        <a:t>26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300" dirty="0"/>
                        <a:t>1</a:t>
                      </a:r>
                      <a:r>
                        <a:rPr sz="1300" spc="-120" dirty="0"/>
                        <a:t> </a:t>
                      </a:r>
                      <a:r>
                        <a:rPr sz="1300" dirty="0"/>
                        <a:t>281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19">
            <a:extLst>
              <a:ext uri="{FF2B5EF4-FFF2-40B4-BE49-F238E27FC236}">
                <a16:creationId xmlns:a16="http://schemas.microsoft.com/office/drawing/2014/main" id="{BEC64EE5-2DDD-4454-92F6-C214AA4AF8F1}"/>
              </a:ext>
            </a:extLst>
          </p:cNvPr>
          <p:cNvSpPr txBox="1"/>
          <p:nvPr/>
        </p:nvSpPr>
        <p:spPr>
          <a:xfrm>
            <a:off x="597294" y="420594"/>
            <a:ext cx="5801268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05" defTabSz="799555"/>
            <a:r>
              <a:rPr sz="2100" spc="18" dirty="0">
                <a:solidFill>
                  <a:srgbClr val="2D2D2D"/>
                </a:solidFill>
                <a:latin typeface="Times New Roman"/>
                <a:cs typeface="Times New Roman"/>
              </a:rPr>
              <a:t>DE  L'INEXTRICABLE  CONTRADICTIO N...</a:t>
            </a:r>
          </a:p>
        </p:txBody>
      </p:sp>
    </p:spTree>
    <p:extLst>
      <p:ext uri="{BB962C8B-B14F-4D97-AF65-F5344CB8AC3E}">
        <p14:creationId xmlns:p14="http://schemas.microsoft.com/office/powerpoint/2010/main" val="88147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0E8236D-BDE3-49D2-BE2E-24A54F566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55139"/>
              </p:ext>
            </p:extLst>
          </p:nvPr>
        </p:nvGraphicFramePr>
        <p:xfrm>
          <a:off x="401837" y="44645"/>
          <a:ext cx="8340371" cy="674081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3354">
                  <a:extLst>
                    <a:ext uri="{9D8B030D-6E8A-4147-A177-3AD203B41FA5}">
                      <a16:colId xmlns:a16="http://schemas.microsoft.com/office/drawing/2014/main" val="3980140902"/>
                    </a:ext>
                  </a:extLst>
                </a:gridCol>
                <a:gridCol w="1165624">
                  <a:extLst>
                    <a:ext uri="{9D8B030D-6E8A-4147-A177-3AD203B41FA5}">
                      <a16:colId xmlns:a16="http://schemas.microsoft.com/office/drawing/2014/main" val="4043086987"/>
                    </a:ext>
                  </a:extLst>
                </a:gridCol>
                <a:gridCol w="4561140">
                  <a:extLst>
                    <a:ext uri="{9D8B030D-6E8A-4147-A177-3AD203B41FA5}">
                      <a16:colId xmlns:a16="http://schemas.microsoft.com/office/drawing/2014/main" val="3941688471"/>
                    </a:ext>
                  </a:extLst>
                </a:gridCol>
                <a:gridCol w="991868">
                  <a:extLst>
                    <a:ext uri="{9D8B030D-6E8A-4147-A177-3AD203B41FA5}">
                      <a16:colId xmlns:a16="http://schemas.microsoft.com/office/drawing/2014/main" val="1877132970"/>
                    </a:ext>
                  </a:extLst>
                </a:gridCol>
                <a:gridCol w="1158385">
                  <a:extLst>
                    <a:ext uri="{9D8B030D-6E8A-4147-A177-3AD203B41FA5}">
                      <a16:colId xmlns:a16="http://schemas.microsoft.com/office/drawing/2014/main" val="2925501034"/>
                    </a:ext>
                  </a:extLst>
                </a:gridCol>
              </a:tblGrid>
              <a:tr h="990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5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Banque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>
                          <a:effectLst/>
                        </a:rPr>
                        <a:t>Appartenance</a:t>
                      </a:r>
                      <a:endParaRPr lang="fr-FR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Nombre de  societes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Nombre de  branches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4239263449"/>
                  </a:ext>
                </a:extLst>
              </a:tr>
              <a:tr h="499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9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Refah Kargaran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Gouvernement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1 035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3665674349"/>
                  </a:ext>
                </a:extLst>
              </a:tr>
              <a:tr h="50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10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Eghtesad Novin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FR" sz="15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12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262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1316250683"/>
                  </a:ext>
                </a:extLst>
              </a:tr>
              <a:tr h="626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11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 err="1">
                          <a:effectLst/>
                        </a:rPr>
                        <a:t>Parsian</a:t>
                      </a:r>
                      <a:endParaRPr lang="fr-FR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Des  societes de production d'automobiles, avec  des parts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pour  Eiko  et le gouvernement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17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293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3985606569"/>
                  </a:ext>
                </a:extLst>
              </a:tr>
              <a:tr h="309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12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Karafarin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Eiko  - (Guide supreme)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7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106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1171505853"/>
                  </a:ext>
                </a:extLst>
              </a:tr>
              <a:tr h="25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Saman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FR" sz="15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9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142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1928685481"/>
                  </a:ext>
                </a:extLst>
              </a:tr>
              <a:tr h="349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14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Pasargad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Les  pasdaran  en sont  actionnaires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68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327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1354713198"/>
                  </a:ext>
                </a:extLst>
              </a:tr>
              <a:tr h="25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15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Sarmayeh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FR" sz="15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4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153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2370657550"/>
                  </a:ext>
                </a:extLst>
              </a:tr>
              <a:tr h="600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16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Sina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>
                          <a:effectLst/>
                        </a:rPr>
                        <a:t>Fondation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>
                          <a:effectLst/>
                        </a:rPr>
                        <a:t>des  </a:t>
                      </a:r>
                      <a:r>
                        <a:rPr lang="fr-FR" sz="1500" dirty="0" err="1">
                          <a:effectLst/>
                        </a:rPr>
                        <a:t>desherites</a:t>
                      </a:r>
                      <a:endParaRPr lang="fr-FR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242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3792483817"/>
                  </a:ext>
                </a:extLst>
              </a:tr>
              <a:tr h="353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17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City  Bank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Mairie de Teheran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14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261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4216322911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18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Day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Fondation des  Martyrs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91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3124580111"/>
                  </a:ext>
                </a:extLst>
              </a:tr>
              <a:tr h="353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19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Middle  East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FR" sz="15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5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13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603241942"/>
                  </a:ext>
                </a:extLst>
              </a:tr>
              <a:tr h="34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20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Ansar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Pasdaran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9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626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2336100479"/>
                  </a:ext>
                </a:extLst>
              </a:tr>
              <a:tr h="43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21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Saderat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Les  pasdaran  en sont  actionnaires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10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2706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2681121401"/>
                  </a:ext>
                </a:extLst>
              </a:tr>
              <a:tr h="504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>
                          <a:effectLst/>
                        </a:rPr>
                        <a:t>22</a:t>
                      </a:r>
                      <a:endParaRPr lang="fr-FR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Mellat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>
                          <a:effectLst/>
                        </a:rPr>
                        <a:t>Eiko  (Guide supreme)  en  est actionnaire</a:t>
                      </a:r>
                      <a:endParaRPr lang="fr-FR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>
                          <a:effectLst/>
                        </a:rPr>
                        <a:t>16</a:t>
                      </a:r>
                      <a:endParaRPr lang="fr-FR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4340" algn="l"/>
                        </a:tabLst>
                      </a:pPr>
                      <a:r>
                        <a:rPr lang="fr-FR" sz="1500" dirty="0">
                          <a:effectLst/>
                        </a:rPr>
                        <a:t>1 592</a:t>
                      </a:r>
                      <a:endParaRPr lang="fr-FR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4" marR="5344" marT="5668" marB="0"/>
                </a:tc>
                <a:extLst>
                  <a:ext uri="{0D108BD9-81ED-4DB2-BD59-A6C34878D82A}">
                    <a16:rowId xmlns:a16="http://schemas.microsoft.com/office/drawing/2014/main" val="73872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4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8659" y="425333"/>
            <a:ext cx="1981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6" defTabSz="800336"/>
            <a:r>
              <a:rPr sz="600" spc="18" dirty="0">
                <a:solidFill>
                  <a:srgbClr val="B1B3B5"/>
                </a:solidFill>
                <a:latin typeface="Arial"/>
                <a:cs typeface="Arial"/>
              </a:rPr>
              <a:t>•   </a:t>
            </a:r>
            <a:r>
              <a:rPr sz="600" spc="61" dirty="0">
                <a:solidFill>
                  <a:srgbClr val="B1B3B5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59597"/>
                </a:solidFill>
                <a:latin typeface="Arial"/>
                <a:cs typeface="Arial"/>
              </a:rPr>
              <a:t>7-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091" y="96006"/>
            <a:ext cx="5556445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6" defTabSz="800336"/>
            <a:r>
              <a:rPr sz="2100" spc="18" dirty="0">
                <a:solidFill>
                  <a:srgbClr val="2D2D2D"/>
                </a:solidFill>
                <a:latin typeface="Times New Roman"/>
                <a:cs typeface="Times New Roman"/>
              </a:rPr>
              <a:t>DE  L'INEXTRICABLE  CONTRADICTION 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5565" y="5344207"/>
            <a:ext cx="8444379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728" algn="just" defTabSz="800336"/>
            <a:r>
              <a:rPr sz="1400" spc="-53" dirty="0">
                <a:solidFill>
                  <a:srgbClr val="080808"/>
                </a:solidFill>
                <a:cs typeface="Times New Roman"/>
              </a:rPr>
              <a:t>Absence </a:t>
            </a:r>
            <a:r>
              <a:rPr sz="1400" spc="-18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d'Etat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2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droit</a:t>
            </a:r>
            <a:endParaRPr lang="fr-FR" sz="1400" spc="-4" dirty="0">
              <a:solidFill>
                <a:srgbClr val="1A1A1A"/>
              </a:solidFill>
              <a:cs typeface="Times New Roman"/>
            </a:endParaRPr>
          </a:p>
          <a:p>
            <a:pPr marL="146728" algn="just" defTabSz="800336"/>
            <a:endParaRPr lang="fr-FR" sz="1200" i="1" dirty="0">
              <a:solidFill>
                <a:prstClr val="black"/>
              </a:solidFill>
              <a:cs typeface="Times New Roman"/>
            </a:endParaRPr>
          </a:p>
          <a:p>
            <a:pPr marL="146728" algn="just" defTabSz="800336"/>
            <a:r>
              <a:rPr sz="1400" spc="9" dirty="0" err="1">
                <a:solidFill>
                  <a:srgbClr val="080808"/>
                </a:solidFill>
                <a:cs typeface="Times New Roman"/>
              </a:rPr>
              <a:t>L'absence</a:t>
            </a:r>
            <a:r>
              <a:rPr sz="1400" spc="9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44" dirty="0">
                <a:solidFill>
                  <a:srgbClr val="080808"/>
                </a:solidFill>
                <a:cs typeface="Times New Roman"/>
              </a:rPr>
              <a:t>d'Etat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080808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118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droit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4" dirty="0">
                <a:solidFill>
                  <a:srgbClr val="1A1A1A"/>
                </a:solidFill>
                <a:cs typeface="Times New Roman"/>
              </a:rPr>
              <a:t>en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080808"/>
                </a:solidFill>
                <a:cs typeface="Times New Roman"/>
              </a:rPr>
              <a:t>Iran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11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se</a:t>
            </a:r>
            <a:r>
              <a:rPr sz="14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080808"/>
                </a:solidFill>
                <a:cs typeface="Times New Roman"/>
              </a:rPr>
              <a:t>manifeste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080808"/>
                </a:solidFill>
                <a:cs typeface="Times New Roman"/>
              </a:rPr>
              <a:t>clans</a:t>
            </a:r>
            <a:r>
              <a:rPr sz="1400" spc="-13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divers </a:t>
            </a:r>
            <a:r>
              <a:rPr sz="1400" spc="3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6" dirty="0">
                <a:solidFill>
                  <a:srgbClr val="1A1A1A"/>
                </a:solidFill>
                <a:cs typeface="Times New Roman"/>
              </a:rPr>
              <a:t>domaines</a:t>
            </a:r>
            <a:r>
              <a:rPr sz="1400" spc="9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4" dirty="0">
                <a:solidFill>
                  <a:srgbClr val="1A1A1A"/>
                </a:solidFill>
                <a:cs typeface="Times New Roman"/>
              </a:rPr>
              <a:t>: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080808"/>
                </a:solidFill>
                <a:cs typeface="Times New Roman"/>
              </a:rPr>
              <a:t>le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caractere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opaque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080808"/>
                </a:solidFill>
                <a:cs typeface="Times New Roman"/>
              </a:rPr>
              <a:t>la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question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propriete,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9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080808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 </a:t>
            </a:r>
            <a:r>
              <a:rPr sz="1400" spc="-3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080808"/>
                </a:solidFill>
                <a:cs typeface="Times New Roman"/>
              </a:rPr>
              <a:t>interferences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 </a:t>
            </a:r>
            <a:r>
              <a:rPr sz="1400" spc="1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imprevisibles  </a:t>
            </a:r>
            <a:r>
              <a:rPr sz="1400" spc="39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080808"/>
                </a:solidFill>
                <a:cs typeface="Times New Roman"/>
              </a:rPr>
              <a:t>des</a:t>
            </a:r>
            <a:r>
              <a:rPr sz="1400" spc="4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organes</a:t>
            </a:r>
            <a:r>
              <a:rPr sz="1400" spc="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080808"/>
                </a:solidFill>
                <a:cs typeface="Times New Roman"/>
              </a:rPr>
              <a:t>militaires</a:t>
            </a:r>
            <a:r>
              <a:rPr sz="1400" spc="114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et</a:t>
            </a:r>
            <a:r>
              <a:rPr sz="1400" spc="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religieux</a:t>
            </a:r>
            <a:r>
              <a:rPr sz="1400" spc="114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080808"/>
                </a:solidFill>
                <a:cs typeface="Times New Roman"/>
              </a:rPr>
              <a:t>clans</a:t>
            </a:r>
            <a:r>
              <a:rPr sz="1400" spc="44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66" dirty="0">
                <a:solidFill>
                  <a:srgbClr val="080808"/>
                </a:solidFill>
                <a:cs typeface="Times New Roman"/>
              </a:rPr>
              <a:t>l</a:t>
            </a:r>
            <a:r>
              <a:rPr sz="1400" spc="-13" dirty="0">
                <a:solidFill>
                  <a:srgbClr val="080808"/>
                </a:solidFill>
                <a:cs typeface="Times New Roman"/>
              </a:rPr>
              <a:t>'</a:t>
            </a:r>
            <a:r>
              <a:rPr sz="1400" spc="26" dirty="0">
                <a:solidFill>
                  <a:srgbClr val="1A1A1A"/>
                </a:solidFill>
                <a:cs typeface="Times New Roman"/>
              </a:rPr>
              <a:t>economie,</a:t>
            </a:r>
            <a:r>
              <a:rPr sz="1400" spc="1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080808"/>
                </a:solidFill>
                <a:cs typeface="Times New Roman"/>
              </a:rPr>
              <a:t>les</a:t>
            </a:r>
            <a:r>
              <a:rPr sz="1400" spc="35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a</a:t>
            </a:r>
            <a:r>
              <a:rPr sz="1400" spc="44" dirty="0">
                <a:solidFill>
                  <a:srgbClr val="1A1A1A"/>
                </a:solidFill>
                <a:cs typeface="Times New Roman"/>
              </a:rPr>
              <a:t>b</a:t>
            </a:r>
            <a:r>
              <a:rPr sz="1400" spc="4" dirty="0">
                <a:solidFill>
                  <a:srgbClr val="080808"/>
                </a:solidFill>
                <a:cs typeface="Times New Roman"/>
              </a:rPr>
              <a:t>us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systematiques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des</a:t>
            </a:r>
            <a:r>
              <a:rPr sz="1400" spc="88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autorites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concernant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le</a:t>
            </a:r>
            <a:r>
              <a:rPr sz="1400" spc="57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080808"/>
                </a:solidFill>
                <a:cs typeface="Times New Roman"/>
              </a:rPr>
              <a:t>budget</a:t>
            </a:r>
            <a:r>
              <a:rPr sz="1400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080808"/>
                </a:solidFill>
                <a:cs typeface="Times New Roman"/>
              </a:rPr>
              <a:t>et</a:t>
            </a:r>
            <a:r>
              <a:rPr sz="1400" spc="53" dirty="0">
                <a:solidFill>
                  <a:srgbClr val="080808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080808"/>
                </a:solidFill>
                <a:cs typeface="Times New Roman"/>
              </a:rPr>
              <a:t>les</a:t>
            </a:r>
            <a:endParaRPr sz="1400" dirty="0">
              <a:solidFill>
                <a:prstClr val="black"/>
              </a:solidFill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84929"/>
              </p:ext>
            </p:extLst>
          </p:nvPr>
        </p:nvGraphicFramePr>
        <p:xfrm>
          <a:off x="336658" y="621128"/>
          <a:ext cx="8444380" cy="457049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</a:pPr>
                      <a:r>
                        <a:rPr sz="1300" dirty="0"/>
                        <a:t>Banque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300" dirty="0"/>
                        <a:t>Appartenance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88265" indent="-19050" algn="ctr">
                        <a:lnSpc>
                          <a:spcPts val="1220"/>
                        </a:lnSpc>
                      </a:pPr>
                      <a:r>
                        <a:rPr sz="1300" dirty="0"/>
                        <a:t>Nombre de</a:t>
                      </a:r>
                      <a:r>
                        <a:rPr sz="1300" spc="114" dirty="0"/>
                        <a:t> </a:t>
                      </a:r>
                      <a:r>
                        <a:rPr sz="1300" dirty="0"/>
                        <a:t>societes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9215" indent="12700" algn="ctr">
                        <a:lnSpc>
                          <a:spcPct val="100000"/>
                        </a:lnSpc>
                      </a:pPr>
                      <a:r>
                        <a:rPr sz="1300" dirty="0"/>
                        <a:t>Nombre de </a:t>
                      </a:r>
                      <a:r>
                        <a:rPr sz="1300" spc="-110" dirty="0"/>
                        <a:t> </a:t>
                      </a:r>
                      <a:r>
                        <a:rPr sz="1300" dirty="0"/>
                        <a:t>branches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96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300" spc="-175" dirty="0"/>
                        <a:t>2</a:t>
                      </a:r>
                      <a:r>
                        <a:rPr lang="fr-FR" sz="1300" spc="-175" dirty="0"/>
                        <a:t> </a:t>
                      </a:r>
                      <a:r>
                        <a:rPr sz="1300" dirty="0"/>
                        <a:t>3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300" dirty="0"/>
                        <a:t>Tourism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177165">
                        <a:lnSpc>
                          <a:spcPct val="100000"/>
                        </a:lnSpc>
                      </a:pPr>
                      <a:r>
                        <a:rPr sz="1300" dirty="0"/>
                        <a:t>Faction d</a:t>
                      </a:r>
                      <a:r>
                        <a:rPr sz="1300" spc="-5" dirty="0"/>
                        <a:t>'</a:t>
                      </a:r>
                      <a:r>
                        <a:rPr sz="1300" dirty="0"/>
                        <a:t>Ahmadinejad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300" dirty="0"/>
                        <a:t>4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170"/>
                        </a:lnSpc>
                      </a:pPr>
                      <a:r>
                        <a:rPr lang="fr-FR" sz="1300" spc="-235" dirty="0"/>
                        <a:t>8 7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38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300" spc="-245" dirty="0"/>
                        <a:t>2</a:t>
                      </a:r>
                      <a:r>
                        <a:rPr lang="fr-FR" sz="1300" spc="-245" dirty="0"/>
                        <a:t>  </a:t>
                      </a:r>
                      <a:r>
                        <a:rPr sz="1300" dirty="0"/>
                        <a:t>4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300" spc="-160" dirty="0"/>
                        <a:t>Q</a:t>
                      </a:r>
                      <a:r>
                        <a:rPr sz="1300" dirty="0"/>
                        <a:t>avamin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marR="53340" indent="-5080">
                        <a:lnSpc>
                          <a:spcPct val="100000"/>
                        </a:lnSpc>
                      </a:pPr>
                      <a:r>
                        <a:rPr sz="1300" dirty="0"/>
                        <a:t>Forces </a:t>
                      </a:r>
                      <a:r>
                        <a:rPr sz="1300" spc="-20" dirty="0"/>
                        <a:t> </a:t>
                      </a:r>
                      <a:r>
                        <a:rPr sz="1300" dirty="0"/>
                        <a:t>de securite </a:t>
                      </a:r>
                      <a:r>
                        <a:rPr sz="1300" spc="-110" dirty="0"/>
                        <a:t> </a:t>
                      </a:r>
                      <a:r>
                        <a:rPr sz="1300" dirty="0"/>
                        <a:t>de</a:t>
                      </a:r>
                      <a:r>
                        <a:rPr sz="1300" spc="114" dirty="0"/>
                        <a:t> </a:t>
                      </a:r>
                      <a:r>
                        <a:rPr sz="1300" dirty="0"/>
                        <a:t>l'Etat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1300" dirty="0"/>
                        <a:t>6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623888">
                        <a:lnSpc>
                          <a:spcPct val="100000"/>
                        </a:lnSpc>
                        <a:tabLst>
                          <a:tab pos="1076325" algn="l"/>
                        </a:tabLst>
                      </a:pPr>
                      <a:r>
                        <a:rPr sz="1300" dirty="0"/>
                        <a:t>721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7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300" spc="-220" dirty="0"/>
                        <a:t>2</a:t>
                      </a:r>
                      <a:r>
                        <a:rPr lang="fr-FR" sz="1300" spc="-220" dirty="0"/>
                        <a:t>  </a:t>
                      </a:r>
                      <a:r>
                        <a:rPr sz="1300" dirty="0"/>
                        <a:t>5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300" dirty="0"/>
                        <a:t>Tejarat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marR="311150" indent="4445">
                        <a:lnSpc>
                          <a:spcPct val="100000"/>
                        </a:lnSpc>
                      </a:pPr>
                      <a:r>
                        <a:rPr sz="1300" dirty="0"/>
                        <a:t>Pasdara</a:t>
                      </a:r>
                      <a:r>
                        <a:rPr sz="1300" spc="100" dirty="0"/>
                        <a:t>n</a:t>
                      </a:r>
                      <a:r>
                        <a:rPr sz="1300" dirty="0"/>
                        <a:t>, fondation </a:t>
                      </a:r>
                      <a:r>
                        <a:rPr sz="1300" spc="-160" dirty="0"/>
                        <a:t>Q</a:t>
                      </a:r>
                      <a:r>
                        <a:rPr sz="1300" dirty="0"/>
                        <a:t>ods-Razavi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300" spc="-105" dirty="0"/>
                        <a:t>2</a:t>
                      </a:r>
                      <a:r>
                        <a:rPr sz="1300" dirty="0"/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</a:pPr>
                      <a:r>
                        <a:rPr lang="fr-FR" sz="1300" dirty="0"/>
                        <a:t>2092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583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300" spc="-235" dirty="0"/>
                        <a:t>2</a:t>
                      </a:r>
                      <a:r>
                        <a:rPr lang="fr-FR" sz="1300" spc="-235" dirty="0"/>
                        <a:t>  </a:t>
                      </a:r>
                      <a:r>
                        <a:rPr sz="1300" dirty="0"/>
                        <a:t>6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300" dirty="0"/>
                        <a:t>Iran </a:t>
                      </a:r>
                      <a:r>
                        <a:rPr sz="1300" spc="-50" dirty="0"/>
                        <a:t> </a:t>
                      </a:r>
                      <a:r>
                        <a:rPr sz="1300" dirty="0"/>
                        <a:t>Zamin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" marR="309880" indent="8890">
                        <a:lnSpc>
                          <a:spcPct val="101400"/>
                        </a:lnSpc>
                      </a:pPr>
                      <a:r>
                        <a:rPr sz="1300" dirty="0"/>
                        <a:t>Pasdaran, fondation </a:t>
                      </a:r>
                      <a:r>
                        <a:rPr sz="1300" spc="-170" dirty="0"/>
                        <a:t>Q</a:t>
                      </a:r>
                      <a:r>
                        <a:rPr sz="1300" dirty="0"/>
                        <a:t>ods-Razavi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300" dirty="0"/>
                        <a:t>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fr-FR" sz="1300" spc="-140" dirty="0"/>
                        <a:t>35 6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9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spc="-235" dirty="0"/>
                        <a:t>2</a:t>
                      </a:r>
                      <a:r>
                        <a:rPr lang="fr-FR" sz="1300" spc="-235" dirty="0"/>
                        <a:t> </a:t>
                      </a:r>
                      <a:r>
                        <a:rPr sz="1300" dirty="0"/>
                        <a:t>7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300" dirty="0"/>
                        <a:t>Ayandeh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720725">
                        <a:lnSpc>
                          <a:spcPct val="100000"/>
                        </a:lnSpc>
                      </a:pPr>
                      <a:r>
                        <a:rPr lang="fr-FR" sz="1300" dirty="0"/>
                        <a:t>1</a:t>
                      </a:r>
                      <a:r>
                        <a:rPr sz="1300" spc="-130" dirty="0"/>
                        <a:t>6</a:t>
                      </a:r>
                      <a:r>
                        <a:rPr sz="1300" dirty="0"/>
                        <a:t>5</a:t>
                      </a:r>
                      <a:r>
                        <a:rPr lang="fr-FR" sz="1300" dirty="0"/>
                        <a:t>  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91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spc="-175" dirty="0"/>
                        <a:t>2</a:t>
                      </a:r>
                      <a:r>
                        <a:rPr lang="fr-FR" sz="1300" spc="-175" dirty="0"/>
                        <a:t> </a:t>
                      </a:r>
                      <a:r>
                        <a:rPr sz="1300" dirty="0"/>
                        <a:t>8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marR="75565" indent="-5080">
                        <a:lnSpc>
                          <a:spcPct val="102899"/>
                        </a:lnSpc>
                      </a:pPr>
                      <a:r>
                        <a:rPr sz="1300" dirty="0"/>
                        <a:t>Iran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Venezuela Bi </a:t>
                      </a:r>
                      <a:r>
                        <a:rPr sz="1300" spc="-80" dirty="0"/>
                        <a:t> </a:t>
                      </a:r>
                      <a:r>
                        <a:rPr sz="1300" dirty="0"/>
                        <a:t>National Bank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8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spc="-175" dirty="0"/>
                        <a:t>2</a:t>
                      </a:r>
                      <a:r>
                        <a:rPr lang="fr-FR" sz="1300" spc="-175" dirty="0"/>
                        <a:t> </a:t>
                      </a:r>
                      <a:r>
                        <a:rPr sz="1300" dirty="0"/>
                        <a:t>9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300" dirty="0"/>
                        <a:t>Hekmat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300" dirty="0"/>
                        <a:t>Armee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300" dirty="0"/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sz="1300" u="none" dirty="0"/>
                        <a:t>1</a:t>
                      </a:r>
                      <a:r>
                        <a:rPr sz="1300" u="none" spc="-140" dirty="0"/>
                        <a:t>2</a:t>
                      </a:r>
                      <a:r>
                        <a:rPr sz="1300" u="none" dirty="0"/>
                        <a:t>8</a:t>
                      </a:r>
                      <a:endParaRPr sz="1300" u="none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818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spc="-105" dirty="0"/>
                        <a:t>3</a:t>
                      </a:r>
                      <a:r>
                        <a:rPr sz="1300" dirty="0"/>
                        <a:t>0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300" dirty="0"/>
                        <a:t>Mehr</a:t>
                      </a:r>
                      <a:r>
                        <a:rPr sz="1300" spc="85" dirty="0"/>
                        <a:t> </a:t>
                      </a:r>
                      <a:r>
                        <a:rPr sz="1300" dirty="0"/>
                        <a:t>Eghtesad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300" dirty="0"/>
                        <a:t>Milice</a:t>
                      </a:r>
                      <a:r>
                        <a:rPr sz="1300" spc="95" dirty="0"/>
                        <a:t> </a:t>
                      </a:r>
                      <a:r>
                        <a:rPr sz="1300" dirty="0"/>
                        <a:t>du</a:t>
                      </a:r>
                      <a:r>
                        <a:rPr sz="1300" spc="70" dirty="0"/>
                        <a:t> </a:t>
                      </a:r>
                      <a:r>
                        <a:rPr sz="1300" dirty="0"/>
                        <a:t>Bassidj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lang="fr-FR" sz="1300" spc="-220" dirty="0"/>
                        <a:t>8  0 0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764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dirty="0"/>
                        <a:t>31</a:t>
                      </a:r>
                      <a:endParaRPr sz="13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300" dirty="0"/>
                        <a:t>Resalat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marR="70485">
                        <a:lnSpc>
                          <a:spcPct val="100000"/>
                        </a:lnSpc>
                      </a:pPr>
                      <a:r>
                        <a:rPr sz="1300" dirty="0"/>
                        <a:t>Pouyech- Salehine, </a:t>
                      </a:r>
                      <a:r>
                        <a:rPr sz="1300" spc="-80" dirty="0"/>
                        <a:t> </a:t>
                      </a:r>
                      <a:r>
                        <a:rPr sz="1300" dirty="0" err="1"/>
                        <a:t>affilie</a:t>
                      </a:r>
                      <a:r>
                        <a:rPr lang="fr-FR" sz="1300" dirty="0"/>
                        <a:t> </a:t>
                      </a:r>
                      <a:r>
                        <a:rPr sz="1300" dirty="0"/>
                        <a:t>aux</a:t>
                      </a:r>
                      <a:r>
                        <a:rPr sz="1300" spc="-35" dirty="0"/>
                        <a:t> </a:t>
                      </a:r>
                      <a:r>
                        <a:rPr sz="1300" dirty="0"/>
                        <a:t>pasdaran</a:t>
                      </a:r>
                      <a:r>
                        <a:rPr sz="1300" spc="110" dirty="0"/>
                        <a:t> </a:t>
                      </a:r>
                      <a:r>
                        <a:rPr sz="1300" dirty="0"/>
                        <a:t>et</a:t>
                      </a:r>
                      <a:r>
                        <a:rPr sz="1300" spc="-40" dirty="0"/>
                        <a:t> </a:t>
                      </a:r>
                      <a:r>
                        <a:rPr sz="1300" dirty="0"/>
                        <a:t>a</a:t>
                      </a:r>
                      <a:r>
                        <a:rPr lang="fr-FR" sz="1300" dirty="0"/>
                        <a:t> </a:t>
                      </a:r>
                      <a:r>
                        <a:rPr sz="1300" dirty="0"/>
                        <a:t>Mahan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Air </a:t>
                      </a:r>
                      <a:r>
                        <a:rPr sz="1300" spc="-40" dirty="0"/>
                        <a:t> </a:t>
                      </a:r>
                      <a:r>
                        <a:rPr sz="1300" dirty="0"/>
                        <a:t>Line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/>
                        <a:t>282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20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98B863DE-4E49-4578-A5D7-08C934D10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92140"/>
              </p:ext>
            </p:extLst>
          </p:nvPr>
        </p:nvGraphicFramePr>
        <p:xfrm>
          <a:off x="271500" y="589163"/>
          <a:ext cx="8601006" cy="285376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467">
                <a:tc>
                  <a:txBody>
                    <a:bodyPr/>
                    <a:lstStyle/>
                    <a:p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algn="l">
                        <a:lnSpc>
                          <a:spcPts val="1240"/>
                        </a:lnSpc>
                      </a:pPr>
                      <a:r>
                        <a:rPr sz="1300" dirty="0"/>
                        <a:t>Organes </a:t>
                      </a:r>
                      <a:r>
                        <a:rPr sz="1300" spc="-100" dirty="0"/>
                        <a:t> </a:t>
                      </a:r>
                      <a:r>
                        <a:rPr sz="1300" dirty="0"/>
                        <a:t>militaires</a:t>
                      </a:r>
                    </a:p>
                    <a:p>
                      <a:pPr marL="46355" algn="l">
                        <a:lnSpc>
                          <a:spcPts val="1240"/>
                        </a:lnSpc>
                      </a:pPr>
                      <a:r>
                        <a:rPr sz="1300" dirty="0"/>
                        <a:t>ou</a:t>
                      </a:r>
                      <a:r>
                        <a:rPr sz="1300" spc="110" dirty="0"/>
                        <a:t> </a:t>
                      </a:r>
                      <a:r>
                        <a:rPr sz="1300" dirty="0"/>
                        <a:t>fondations 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religieuses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tabLst>
                          <a:tab pos="85725" algn="l"/>
                        </a:tabLst>
                      </a:pPr>
                      <a:r>
                        <a:rPr sz="1300" dirty="0"/>
                        <a:t>Autre 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appellat</a:t>
                      </a:r>
                      <a:r>
                        <a:rPr sz="1300" spc="20" dirty="0"/>
                        <a:t>i</a:t>
                      </a:r>
                      <a:r>
                        <a:rPr sz="1300" dirty="0"/>
                        <a:t>on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21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300" dirty="0"/>
                        <a:t>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79375">
                        <a:lnSpc>
                          <a:spcPct val="100000"/>
                        </a:lnSpc>
                      </a:pPr>
                      <a:r>
                        <a:rPr sz="1300" dirty="0"/>
                        <a:t>Fondation </a:t>
                      </a:r>
                      <a:r>
                        <a:rPr sz="1300" spc="5" dirty="0"/>
                        <a:t> </a:t>
                      </a:r>
                      <a:r>
                        <a:rPr sz="1300" dirty="0"/>
                        <a:t>cooperative 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de Bassidj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4769" marR="113664" indent="-5080">
                        <a:lnSpc>
                          <a:spcPct val="102600"/>
                        </a:lnSpc>
                      </a:pPr>
                      <a:r>
                        <a:rPr sz="1300" dirty="0"/>
                        <a:t>Armee</a:t>
                      </a:r>
                      <a:r>
                        <a:rPr sz="1300" spc="125" dirty="0"/>
                        <a:t> </a:t>
                      </a:r>
                      <a:r>
                        <a:rPr sz="1300" dirty="0"/>
                        <a:t>de</a:t>
                      </a:r>
                      <a:r>
                        <a:rPr sz="1300" spc="75" dirty="0"/>
                        <a:t> </a:t>
                      </a:r>
                      <a:r>
                        <a:rPr sz="1300" dirty="0"/>
                        <a:t>mobilisation populaire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11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300" dirty="0"/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260"/>
                        </a:lnSpc>
                      </a:pPr>
                      <a:r>
                        <a:rPr sz="1300" dirty="0"/>
                        <a:t>Societe </a:t>
                      </a:r>
                      <a:r>
                        <a:rPr sz="1300" spc="-60" dirty="0"/>
                        <a:t> </a:t>
                      </a:r>
                      <a:r>
                        <a:rPr sz="1300" dirty="0"/>
                        <a:t>d'investissement</a:t>
                      </a:r>
                    </a:p>
                    <a:p>
                      <a:pPr marL="83820">
                        <a:lnSpc>
                          <a:spcPts val="1260"/>
                        </a:lnSpc>
                      </a:pPr>
                      <a:r>
                        <a:rPr sz="1300" dirty="0"/>
                        <a:t>«</a:t>
                      </a:r>
                      <a:r>
                        <a:rPr sz="1300" spc="10" dirty="0"/>
                        <a:t> </a:t>
                      </a:r>
                      <a:r>
                        <a:rPr sz="1300" dirty="0"/>
                        <a:t>Gh</a:t>
                      </a:r>
                      <a:r>
                        <a:rPr sz="1300" spc="-75" dirty="0"/>
                        <a:t>a</a:t>
                      </a:r>
                      <a:r>
                        <a:rPr sz="1300" dirty="0"/>
                        <a:t>dir</a:t>
                      </a:r>
                      <a:r>
                        <a:rPr sz="1300" spc="-60" dirty="0"/>
                        <a:t> </a:t>
                      </a:r>
                      <a:r>
                        <a:rPr sz="1300" dirty="0"/>
                        <a:t>»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0325" marR="228600" indent="-5080">
                        <a:lnSpc>
                          <a:spcPct val="102600"/>
                        </a:lnSpc>
                      </a:pPr>
                      <a:r>
                        <a:rPr sz="1300" dirty="0"/>
                        <a:t>Affiliee </a:t>
                      </a:r>
                      <a:r>
                        <a:rPr sz="1300" spc="-30" dirty="0"/>
                        <a:t> </a:t>
                      </a:r>
                      <a:r>
                        <a:rPr sz="1300" dirty="0"/>
                        <a:t>au 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ministere de</a:t>
                      </a:r>
                      <a:r>
                        <a:rPr sz="1300" spc="114" dirty="0"/>
                        <a:t> </a:t>
                      </a:r>
                      <a:r>
                        <a:rPr sz="1300" dirty="0"/>
                        <a:t>la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Defense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8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300" dirty="0"/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66040" indent="8890">
                        <a:lnSpc>
                          <a:spcPct val="100000"/>
                        </a:lnSpc>
                      </a:pPr>
                      <a:r>
                        <a:rPr sz="1300" dirty="0"/>
                        <a:t>Organisation</a:t>
                      </a:r>
                      <a:r>
                        <a:rPr sz="1300" spc="100" dirty="0"/>
                        <a:t> </a:t>
                      </a:r>
                      <a:r>
                        <a:rPr sz="1300" dirty="0"/>
                        <a:t>de</a:t>
                      </a:r>
                      <a:r>
                        <a:rPr sz="1300" spc="40" dirty="0"/>
                        <a:t> </a:t>
                      </a:r>
                      <a:r>
                        <a:rPr sz="1300" dirty="0"/>
                        <a:t>la</a:t>
                      </a:r>
                      <a:r>
                        <a:rPr sz="1300" spc="-35" dirty="0"/>
                        <a:t> </a:t>
                      </a:r>
                      <a:r>
                        <a:rPr sz="1300" dirty="0"/>
                        <a:t>securite sociale </a:t>
                      </a:r>
                      <a:r>
                        <a:rPr sz="1300" spc="-45" dirty="0"/>
                        <a:t> </a:t>
                      </a:r>
                      <a:r>
                        <a:rPr sz="1300" dirty="0"/>
                        <a:t>des </a:t>
                      </a:r>
                      <a:r>
                        <a:rPr sz="1300" spc="-100" dirty="0"/>
                        <a:t> </a:t>
                      </a:r>
                      <a:r>
                        <a:rPr sz="1300" dirty="0"/>
                        <a:t>forces </a:t>
                      </a:r>
                      <a:r>
                        <a:rPr sz="1300" spc="-90" dirty="0"/>
                        <a:t> </a:t>
                      </a:r>
                      <a:r>
                        <a:rPr sz="1300" dirty="0"/>
                        <a:t>armees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300" dirty="0"/>
                        <a:t>S</a:t>
                      </a:r>
                      <a:r>
                        <a:rPr sz="1300" spc="-15" dirty="0"/>
                        <a:t>a</a:t>
                      </a:r>
                      <a:r>
                        <a:rPr sz="1300" dirty="0"/>
                        <a:t>ta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9525" cap="flat" cmpd="sng" algn="ctr">
                      <a:noFill/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4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300" dirty="0"/>
                        <a:t>11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300" spc="-165" dirty="0"/>
                        <a:t>Q</a:t>
                      </a:r>
                      <a:r>
                        <a:rPr lang="fr-FR" sz="1300" spc="-165" dirty="0"/>
                        <a:t> </a:t>
                      </a:r>
                      <a:r>
                        <a:rPr sz="1300" dirty="0"/>
                        <a:t>G </a:t>
                      </a:r>
                      <a:r>
                        <a:rPr sz="1300" spc="-70" dirty="0"/>
                        <a:t> </a:t>
                      </a:r>
                      <a:r>
                        <a:rPr sz="1300" dirty="0"/>
                        <a:t>«</a:t>
                      </a:r>
                      <a:r>
                        <a:rPr sz="1300" spc="40" dirty="0"/>
                        <a:t> </a:t>
                      </a:r>
                      <a:r>
                        <a:rPr sz="1300" dirty="0"/>
                        <a:t>Khata</a:t>
                      </a:r>
                      <a:r>
                        <a:rPr sz="1300" spc="60" dirty="0"/>
                        <a:t>m</a:t>
                      </a:r>
                      <a:r>
                        <a:rPr sz="1300" spc="-65" dirty="0"/>
                        <a:t>-</a:t>
                      </a:r>
                      <a:r>
                        <a:rPr sz="1300" dirty="0"/>
                        <a:t>ol-Ossia</a:t>
                      </a:r>
                      <a:r>
                        <a:rPr sz="1300" spc="15" dirty="0"/>
                        <a:t> </a:t>
                      </a:r>
                      <a:r>
                        <a:rPr sz="1300" dirty="0"/>
                        <a:t>»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marR="75565" indent="-9525">
                        <a:lnSpc>
                          <a:spcPct val="100000"/>
                        </a:lnSpc>
                      </a:pPr>
                      <a:r>
                        <a:rPr sz="1300" dirty="0"/>
                        <a:t>Affllie </a:t>
                      </a:r>
                      <a:r>
                        <a:rPr sz="1300" spc="-50" dirty="0"/>
                        <a:t> </a:t>
                      </a:r>
                      <a:r>
                        <a:rPr sz="1300" dirty="0"/>
                        <a:t>au </a:t>
                      </a:r>
                      <a:r>
                        <a:rPr sz="1300" spc="-50" dirty="0"/>
                        <a:t> </a:t>
                      </a:r>
                      <a:r>
                        <a:rPr sz="1300" dirty="0"/>
                        <a:t>ministere de</a:t>
                      </a:r>
                      <a:r>
                        <a:rPr sz="1300" spc="114" dirty="0"/>
                        <a:t> </a:t>
                      </a:r>
                      <a:r>
                        <a:rPr sz="1300" dirty="0"/>
                        <a:t>la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Defense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13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300" spc="-250" dirty="0"/>
                        <a:t>1</a:t>
                      </a:r>
                      <a:r>
                        <a:rPr sz="1300" dirty="0"/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 marR="93980" indent="4445">
                        <a:lnSpc>
                          <a:spcPct val="100000"/>
                        </a:lnSpc>
                      </a:pPr>
                      <a:r>
                        <a:rPr sz="1300" dirty="0"/>
                        <a:t>Fondation </a:t>
                      </a:r>
                      <a:r>
                        <a:rPr sz="1300" spc="50" dirty="0"/>
                        <a:t> </a:t>
                      </a:r>
                      <a:r>
                        <a:rPr sz="1300" dirty="0"/>
                        <a:t>cooperative 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de I</a:t>
                      </a:r>
                      <a:r>
                        <a:rPr sz="1300" spc="45" dirty="0"/>
                        <a:t>'</a:t>
                      </a:r>
                      <a:r>
                        <a:rPr sz="1300" dirty="0"/>
                        <a:t>etat-major </a:t>
                      </a:r>
                      <a:r>
                        <a:rPr sz="1300" spc="-35" dirty="0"/>
                        <a:t> </a:t>
                      </a:r>
                      <a:r>
                        <a:rPr sz="1300" dirty="0"/>
                        <a:t>des </a:t>
                      </a:r>
                      <a:r>
                        <a:rPr sz="1300" spc="-105" dirty="0"/>
                        <a:t> </a:t>
                      </a:r>
                      <a:r>
                        <a:rPr sz="1300" dirty="0"/>
                        <a:t>armees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4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300" dirty="0"/>
                        <a:t>13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 marR="85090">
                        <a:lnSpc>
                          <a:spcPts val="1220"/>
                        </a:lnSpc>
                      </a:pPr>
                      <a:r>
                        <a:rPr sz="1300" dirty="0"/>
                        <a:t>Fondation </a:t>
                      </a:r>
                      <a:r>
                        <a:rPr sz="1300" spc="-60" dirty="0"/>
                        <a:t> </a:t>
                      </a:r>
                      <a:r>
                        <a:rPr sz="1300" dirty="0"/>
                        <a:t>cooperative</a:t>
                      </a:r>
                      <a:r>
                        <a:rPr sz="1300" spc="90" dirty="0"/>
                        <a:t> </a:t>
                      </a:r>
                      <a:r>
                        <a:rPr sz="1300" dirty="0"/>
                        <a:t>des forces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l</a:t>
                      </a:r>
                      <a:r>
                        <a:rPr sz="1300" spc="-90" dirty="0"/>
                        <a:t>'</a:t>
                      </a:r>
                      <a:r>
                        <a:rPr sz="1300" dirty="0"/>
                        <a:t>ordre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300" dirty="0"/>
                        <a:t>Naja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672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300" spc="-240" dirty="0"/>
                        <a:t>1</a:t>
                      </a:r>
                      <a:r>
                        <a:rPr sz="1300" dirty="0"/>
                        <a:t>4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marR="113664">
                        <a:lnSpc>
                          <a:spcPts val="1260"/>
                        </a:lnSpc>
                      </a:pPr>
                      <a:r>
                        <a:rPr sz="1300" dirty="0"/>
                        <a:t>La </a:t>
                      </a:r>
                      <a:r>
                        <a:rPr sz="1300" spc="-145" dirty="0"/>
                        <a:t> </a:t>
                      </a:r>
                      <a:r>
                        <a:rPr sz="1300" dirty="0"/>
                        <a:t>Fondation </a:t>
                      </a:r>
                      <a:r>
                        <a:rPr sz="1300" spc="5" dirty="0"/>
                        <a:t> </a:t>
                      </a:r>
                      <a:r>
                        <a:rPr sz="1300" dirty="0"/>
                        <a:t>cooperative de</a:t>
                      </a:r>
                      <a:r>
                        <a:rPr sz="1300" spc="114" dirty="0"/>
                        <a:t> </a:t>
                      </a:r>
                      <a:r>
                        <a:rPr sz="1300" dirty="0"/>
                        <a:t>l</a:t>
                      </a:r>
                      <a:r>
                        <a:rPr sz="1300" spc="-140" dirty="0"/>
                        <a:t>'</a:t>
                      </a:r>
                      <a:r>
                        <a:rPr sz="1300" dirty="0"/>
                        <a:t>armee </a:t>
                      </a:r>
                      <a:r>
                        <a:rPr sz="1300" spc="-110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terre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12">
            <a:extLst>
              <a:ext uri="{FF2B5EF4-FFF2-40B4-BE49-F238E27FC236}">
                <a16:creationId xmlns:a16="http://schemas.microsoft.com/office/drawing/2014/main" id="{9D2ABA88-D37B-4B77-93BA-2CC577C35605}"/>
              </a:ext>
            </a:extLst>
          </p:cNvPr>
          <p:cNvSpPr txBox="1"/>
          <p:nvPr/>
        </p:nvSpPr>
        <p:spPr>
          <a:xfrm>
            <a:off x="271499" y="3774495"/>
            <a:ext cx="8601008" cy="2356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3" marR="4453" indent="-11123" algn="just" defTabSz="800833">
              <a:lnSpc>
                <a:spcPct val="150000"/>
              </a:lnSpc>
            </a:pPr>
            <a:r>
              <a:rPr sz="1400" spc="-39" dirty="0">
                <a:solidFill>
                  <a:srgbClr val="2D2D2D"/>
                </a:solidFill>
                <a:cs typeface="Times New Roman"/>
              </a:rPr>
              <a:t>Les   </a:t>
            </a:r>
            <a:r>
              <a:rPr sz="1400" spc="-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investissements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 </a:t>
            </a:r>
            <a:r>
              <a:rPr sz="1400" spc="-2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2D2D2D"/>
                </a:solidFill>
                <a:cs typeface="Times New Roman"/>
              </a:rPr>
              <a:t>ces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 </a:t>
            </a:r>
            <a:r>
              <a:rPr sz="1400" spc="-1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poles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 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economiques </a:t>
            </a:r>
            <a:r>
              <a:rPr sz="1400" spc="4" dirty="0">
                <a:solidFill>
                  <a:srgbClr val="2D2D2D"/>
                </a:solidFill>
                <a:cs typeface="Times New Roman"/>
              </a:rPr>
              <a:t>s</a:t>
            </a:r>
            <a:r>
              <a:rPr sz="1400" spc="-22" dirty="0">
                <a:solidFill>
                  <a:srgbClr val="2D2D2D"/>
                </a:solidFill>
                <a:cs typeface="Times New Roman"/>
              </a:rPr>
              <a:t>'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effectuem  </a:t>
            </a:r>
            <a:r>
              <a:rPr sz="1400" spc="-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principa.lement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5" dirty="0">
                <a:solidFill>
                  <a:srgbClr val="2D2D2D"/>
                </a:solidFill>
                <a:cs typeface="Times New Roman"/>
              </a:rPr>
              <a:t>clans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2D2D2D"/>
                </a:solidFill>
                <a:cs typeface="Times New Roman"/>
              </a:rPr>
              <a:t>secteurs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</a:t>
            </a:r>
            <a:r>
              <a:rPr sz="1400" spc="-127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2D2D2D"/>
                </a:solidFill>
                <a:cs typeface="Times New Roman"/>
              </a:rPr>
              <a:t>strate­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giques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tels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6" dirty="0">
                <a:solidFill>
                  <a:srgbClr val="1A1A1A"/>
                </a:solidFill>
                <a:cs typeface="Times New Roman"/>
              </a:rPr>
              <a:t>que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hydrocarbures,   </a:t>
            </a:r>
            <a:r>
              <a:rPr sz="1400" spc="-9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45" dirty="0">
                <a:solidFill>
                  <a:srgbClr val="010101"/>
                </a:solidFill>
                <a:cs typeface="Times New Roman"/>
              </a:rPr>
              <a:t>J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2D2D2D"/>
                </a:solidFill>
                <a:cs typeface="Times New Roman"/>
              </a:rPr>
              <a:t>mines,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</a:t>
            </a:r>
            <a:r>
              <a:rPr sz="1400" spc="4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2D2D2D"/>
                </a:solidFill>
                <a:cs typeface="Times New Roman"/>
              </a:rPr>
              <a:t>communications,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la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perrochimie, </a:t>
            </a:r>
            <a:r>
              <a:rPr sz="1400" spc="6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production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8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auto­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mobile,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 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ban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q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es,</a:t>
            </a:r>
            <a:r>
              <a:rPr sz="1400" spc="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assurances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6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et</a:t>
            </a:r>
            <a:r>
              <a:rPr sz="14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2D2D2D"/>
                </a:solidFill>
                <a:cs typeface="Times New Roman"/>
              </a:rPr>
              <a:t>construction. </a:t>
            </a:r>
            <a:r>
              <a:rPr sz="1400" spc="-57" dirty="0">
                <a:solidFill>
                  <a:srgbClr val="2D2D2D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1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ma.lversations,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6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spc="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i="1" spc="-75" dirty="0">
                <a:solidFill>
                  <a:srgbClr val="1A1A1A"/>
                </a:solidFill>
                <a:cs typeface="Times New Roman"/>
              </a:rPr>
              <a:t>bakchichs</a:t>
            </a:r>
            <a:r>
              <a:rPr sz="1400" i="1" spc="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et</a:t>
            </a:r>
            <a:r>
              <a:rPr sz="14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spc="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autres</a:t>
            </a:r>
            <a:r>
              <a:rPr sz="1400" spc="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2D2D2D"/>
                </a:solidFill>
                <a:cs typeface="Times New Roman"/>
              </a:rPr>
              <a:t>formes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de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detournement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57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400" spc="-13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bien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public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decoulenr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2D2D2D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!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'absence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d'Etat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57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droi</a:t>
            </a:r>
            <a:r>
              <a:rPr sz="1400" spc="70" dirty="0">
                <a:solidFill>
                  <a:srgbClr val="1A1A1A"/>
                </a:solidFill>
                <a:cs typeface="Times New Roman"/>
              </a:rPr>
              <a:t>t</a:t>
            </a:r>
            <a:r>
              <a:rPr sz="1400" spc="35" dirty="0">
                <a:solidFill>
                  <a:srgbClr val="010101"/>
                </a:solidFill>
                <a:cs typeface="Times New Roman"/>
              </a:rPr>
              <a:t>.</a:t>
            </a:r>
            <a:r>
              <a:rPr sz="1400" spc="88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Ils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2D2D2D"/>
                </a:solidFill>
                <a:cs typeface="Times New Roman"/>
              </a:rPr>
              <a:t>sont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2D2D2D"/>
                </a:solidFill>
                <a:cs typeface="Times New Roman"/>
              </a:rPr>
              <a:t>eg</a:t>
            </a:r>
            <a:r>
              <a:rPr sz="1400" spc="-35" dirty="0">
                <a:solidFill>
                  <a:srgbClr val="2D2D2D"/>
                </a:solidFill>
                <a:cs typeface="Times New Roman"/>
              </a:rPr>
              <a:t>a</a:t>
            </a:r>
            <a:r>
              <a:rPr sz="1400" spc="26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400" spc="9" dirty="0">
                <a:solidFill>
                  <a:srgbClr val="2D2D2D"/>
                </a:solidFill>
                <a:cs typeface="Times New Roman"/>
              </a:rPr>
              <a:t>ement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2D2D2D"/>
                </a:solidFill>
                <a:cs typeface="Times New Roman"/>
              </a:rPr>
              <a:t>source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l'ins­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tabilite </a:t>
            </a:r>
            <a:r>
              <a:rPr sz="1400" spc="4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financiere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et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9" dirty="0">
                <a:solidFill>
                  <a:srgbClr val="1A1A1A"/>
                </a:solidFill>
                <a:cs typeface="Times New Roman"/>
              </a:rPr>
              <a:t>du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desordre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53" dirty="0">
                <a:solidFill>
                  <a:srgbClr val="1A1A1A"/>
                </a:solidFill>
                <a:cs typeface="Times New Roman"/>
              </a:rPr>
              <a:t>clans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l'acrivite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eco­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nomique.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1123" marR="18909" indent="-11123" algn="just" defTabSz="800833">
              <a:lnSpc>
                <a:spcPct val="150000"/>
              </a:lnSpc>
              <a:spcBef>
                <a:spcPts val="53"/>
              </a:spcBef>
            </a:pPr>
            <a:r>
              <a:rPr sz="1400" spc="18" dirty="0">
                <a:solidFill>
                  <a:srgbClr val="1A1A1A"/>
                </a:solidFill>
                <a:cs typeface="Times New Roman"/>
              </a:rPr>
              <a:t>L'annee  </a:t>
            </a:r>
            <a:r>
              <a:rPr sz="1400" spc="-57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derniere,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3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revelations  </a:t>
            </a:r>
            <a:r>
              <a:rPr sz="1400" spc="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2D2D2D"/>
                </a:solidFill>
                <a:cs typeface="Times New Roman"/>
              </a:rPr>
              <a:t>concernant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</a:t>
            </a:r>
            <a:r>
              <a:rPr sz="1400" spc="-2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grands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6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dossie</a:t>
            </a:r>
            <a:r>
              <a:rPr sz="1400" spc="-48" dirty="0">
                <a:solidFill>
                  <a:srgbClr val="1A1A1A"/>
                </a:solidFill>
                <a:cs typeface="Times New Roman"/>
              </a:rPr>
              <a:t>r</a:t>
            </a:r>
            <a:r>
              <a:rPr sz="1400" spc="79" dirty="0">
                <a:solidFill>
                  <a:srgbClr val="1A1A1A"/>
                </a:solidFill>
                <a:cs typeface="Times New Roman"/>
              </a:rPr>
              <a:t>s</a:t>
            </a:r>
            <a:r>
              <a:rPr sz="1400" spc="9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corruption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2D2D2D"/>
                </a:solidFill>
                <a:cs typeface="Times New Roman"/>
              </a:rPr>
              <a:t>Ont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2D2D2D"/>
                </a:solidFill>
                <a:cs typeface="Times New Roman"/>
              </a:rPr>
              <a:t>ebra</a:t>
            </a:r>
            <a:r>
              <a:rPr sz="1400" spc="44" dirty="0">
                <a:solidFill>
                  <a:srgbClr val="2D2D2D"/>
                </a:solidFill>
                <a:cs typeface="Times New Roman"/>
              </a:rPr>
              <a:t>n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400" spc="18" dirty="0">
                <a:solidFill>
                  <a:srgbClr val="2D2D2D"/>
                </a:solidFill>
                <a:cs typeface="Times New Roman"/>
              </a:rPr>
              <a:t>e</a:t>
            </a:r>
            <a:r>
              <a:rPr sz="1400" spc="9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le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regime, </a:t>
            </a:r>
            <a:r>
              <a:rPr sz="1400" spc="26" dirty="0">
                <a:solidFill>
                  <a:srgbClr val="1A1A1A"/>
                </a:solidFill>
                <a:cs typeface="Times New Roman"/>
              </a:rPr>
              <a:t>notamment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2D2D2D"/>
                </a:solidFill>
                <a:cs typeface="Times New Roman"/>
              </a:rPr>
              <a:t>avec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fiches </a:t>
            </a:r>
            <a:r>
              <a:rPr sz="1400" spc="-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4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paie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2D2D2D"/>
                </a:solidFill>
                <a:cs typeface="Times New Roman"/>
              </a:rPr>
              <a:t>exorbitances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7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des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2" dirty="0">
                <a:solidFill>
                  <a:srgbClr val="1A1A1A"/>
                </a:solidFill>
                <a:cs typeface="Times New Roman"/>
              </a:rPr>
              <a:t>direc</a:t>
            </a:r>
            <a:r>
              <a:rPr sz="1400" spc="114" dirty="0">
                <a:solidFill>
                  <a:srgbClr val="1A1A1A"/>
                </a:solidFill>
                <a:cs typeface="Times New Roman"/>
              </a:rPr>
              <a:t>t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urs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 banque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9" dirty="0">
                <a:solidFill>
                  <a:srgbClr val="2D2D2D"/>
                </a:solidFill>
                <a:cs typeface="Times New Roman"/>
              </a:rPr>
              <a:t>et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hau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c</a:t>
            </a:r>
            <a:r>
              <a:rPr sz="1400" spc="79" dirty="0">
                <a:solidFill>
                  <a:srgbClr val="1A1A1A"/>
                </a:solidFill>
                <a:cs typeface="Times New Roman"/>
              </a:rPr>
              <a:t>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2D2D2D"/>
                </a:solidFill>
                <a:cs typeface="Times New Roman"/>
              </a:rPr>
              <a:t>fonctionnaires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de</a:t>
            </a:r>
            <a:endParaRPr sz="1400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88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57929" y="169437"/>
            <a:ext cx="233630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sz="2100" spc="18" dirty="0">
                <a:solidFill>
                  <a:srgbClr val="2D2D2D"/>
                </a:solidFill>
                <a:latin typeface="Times New Roman"/>
                <a:cs typeface="Times New Roman"/>
              </a:rPr>
              <a:t>OU</a:t>
            </a:r>
            <a:r>
              <a:rPr sz="2100" spc="31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100" spc="-39" dirty="0">
                <a:solidFill>
                  <a:srgbClr val="2D2D2D"/>
                </a:solidFill>
                <a:latin typeface="Times New Roman"/>
                <a:cs typeface="Times New Roman"/>
              </a:rPr>
              <a:t>VA</a:t>
            </a:r>
            <a:r>
              <a:rPr sz="2100" spc="79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1A1A1A"/>
                </a:solidFill>
                <a:latin typeface="Times New Roman"/>
                <a:cs typeface="Times New Roman"/>
              </a:rPr>
              <a:t>L'IRAN</a:t>
            </a:r>
            <a:r>
              <a:rPr sz="2100" spc="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100" spc="-127" dirty="0">
                <a:solidFill>
                  <a:srgbClr val="59595B"/>
                </a:solidFill>
                <a:latin typeface="Times New Roman"/>
                <a:cs typeface="Times New Roman"/>
              </a:rPr>
              <a:t>?</a:t>
            </a: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495" y="717165"/>
            <a:ext cx="8535848" cy="2028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9" marR="4453" indent="-30609" algn="just" defTabSz="801401"/>
            <a:r>
              <a:rPr sz="1400" spc="-18" dirty="0">
                <a:solidFill>
                  <a:srgbClr val="1A1A1A"/>
                </a:solidFill>
                <a:cs typeface="Times New Roman"/>
              </a:rPr>
              <a:t>biens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53" dirty="0">
                <a:solidFill>
                  <a:srgbClr val="1A1A1A"/>
                </a:solidFill>
                <a:cs typeface="Times New Roman"/>
              </a:rPr>
              <a:t>p</a:t>
            </a:r>
            <a:r>
              <a:rPr sz="1400" spc="57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b</a:t>
            </a:r>
            <a:r>
              <a:rPr sz="1400" spc="26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ics,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66" dirty="0">
                <a:solidFill>
                  <a:srgbClr val="010101"/>
                </a:solidFill>
                <a:cs typeface="Times New Roman"/>
              </a:rPr>
              <a:t>!</a:t>
            </a:r>
            <a:r>
              <a:rPr sz="1400" spc="-83" dirty="0">
                <a:solidFill>
                  <a:srgbClr val="010101"/>
                </a:solidFill>
                <a:cs typeface="Times New Roman"/>
              </a:rPr>
              <a:t>'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absence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securite 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juridique </a:t>
            </a:r>
            <a:r>
              <a:rPr sz="1400" spc="7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et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8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'in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s</a:t>
            </a:r>
            <a:r>
              <a:rPr sz="1400" spc="70" dirty="0">
                <a:solidFill>
                  <a:srgbClr val="010101"/>
                </a:solidFill>
                <a:cs typeface="Times New Roman"/>
              </a:rPr>
              <a:t>­</a:t>
            </a:r>
            <a:r>
              <a:rPr sz="1400" spc="53" dirty="0">
                <a:solidFill>
                  <a:srgbClr val="010101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tabilite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reglementaire.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8087" marR="10018" indent="-18087" algn="just" defTabSz="801401">
              <a:spcBef>
                <a:spcPts val="79"/>
              </a:spcBef>
            </a:pPr>
            <a:r>
              <a:rPr sz="1400" spc="-96" dirty="0">
                <a:solidFill>
                  <a:srgbClr val="2D2D2D"/>
                </a:solidFill>
                <a:cs typeface="Times New Roman"/>
              </a:rPr>
              <a:t>Les </a:t>
            </a:r>
            <a:r>
              <a:rPr sz="1400" spc="-127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2D2D2D"/>
                </a:solidFill>
                <a:cs typeface="Times New Roman"/>
              </a:rPr>
              <a:t>interferences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des</a:t>
            </a:r>
            <a:r>
              <a:rPr sz="1400" spc="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divers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2D2D2D"/>
                </a:solidFill>
                <a:cs typeface="Times New Roman"/>
              </a:rPr>
              <a:t>organes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spc="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pouvoir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57" dirty="0">
                <a:solidFill>
                  <a:srgbClr val="1A1A1A"/>
                </a:solidFill>
                <a:cs typeface="Times New Roman"/>
              </a:rPr>
              <a:t>clans</a:t>
            </a:r>
            <a:r>
              <a:rPr sz="1400" spc="-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53" dirty="0">
                <a:solidFill>
                  <a:srgbClr val="1A1A1A"/>
                </a:solidFill>
                <a:cs typeface="Times New Roman"/>
              </a:rPr>
              <a:t>l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'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economie </a:t>
            </a:r>
            <a:r>
              <a:rPr sz="1400" spc="-1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26" dirty="0">
                <a:solidFill>
                  <a:srgbClr val="1A1A1A"/>
                </a:solidFill>
                <a:cs typeface="Times New Roman"/>
              </a:rPr>
              <a:t>ont</a:t>
            </a:r>
            <a:r>
              <a:rPr sz="1400" spc="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pris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une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tournure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formelle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depu</a:t>
            </a:r>
            <a:r>
              <a:rPr sz="1400" spc="-35" dirty="0">
                <a:solidFill>
                  <a:srgbClr val="1A1A1A"/>
                </a:solidFill>
                <a:cs typeface="Times New Roman"/>
              </a:rPr>
              <a:t>i</a:t>
            </a:r>
            <a:r>
              <a:rPr sz="1400" spc="39" dirty="0">
                <a:solidFill>
                  <a:srgbClr val="1A1A1A"/>
                </a:solidFill>
                <a:cs typeface="Times New Roman"/>
              </a:rPr>
              <a:t>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2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une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dizaine</a:t>
            </a:r>
            <a:r>
              <a:rPr sz="1400" spc="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6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'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annees.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sorte</a:t>
            </a:r>
            <a:r>
              <a:rPr sz="1400" spc="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que</a:t>
            </a:r>
            <a:r>
              <a:rPr sz="1400" spc="3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spc="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fondations</a:t>
            </a:r>
            <a:r>
              <a:rPr sz="1400" spc="11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35" dirty="0">
                <a:solidFill>
                  <a:srgbClr val="1A1A1A"/>
                </a:solidFill>
                <a:cs typeface="Times New Roman"/>
              </a:rPr>
              <a:t>religieuses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53" dirty="0">
                <a:solidFill>
                  <a:srgbClr val="1A1A1A"/>
                </a:solidFill>
                <a:cs typeface="Times New Roman"/>
              </a:rPr>
              <a:t>du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2D2D2D"/>
                </a:solidFill>
                <a:cs typeface="Times New Roman"/>
              </a:rPr>
              <a:t>Gui</a:t>
            </a:r>
            <a:r>
              <a:rPr sz="1400" spc="-35" dirty="0">
                <a:solidFill>
                  <a:srgbClr val="2D2D2D"/>
                </a:solidFill>
                <a:cs typeface="Times New Roman"/>
              </a:rPr>
              <a:t>d</a:t>
            </a:r>
            <a:r>
              <a:rPr sz="1400" spc="57" dirty="0">
                <a:solidFill>
                  <a:srgbClr val="2D2D2D"/>
                </a:solidFill>
                <a:cs typeface="Times New Roman"/>
              </a:rPr>
              <a:t>e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57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2D2D2D"/>
                </a:solidFill>
                <a:cs typeface="Times New Roman"/>
              </a:rPr>
              <a:t>s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preme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12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2D2D2D"/>
                </a:solidFill>
                <a:cs typeface="Times New Roman"/>
              </a:rPr>
              <a:t>et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7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39" dirty="0">
                <a:solidFill>
                  <a:srgbClr val="1A1A1A"/>
                </a:solidFill>
                <a:cs typeface="Times New Roman"/>
              </a:rPr>
              <a:t>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organes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militaires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se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sont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8922" marR="17809" algn="just" defTabSz="801401">
              <a:spcBef>
                <a:spcPts val="9"/>
              </a:spcBef>
            </a:pPr>
            <a:r>
              <a:rPr sz="1400" spc="4" dirty="0">
                <a:solidFill>
                  <a:srgbClr val="2D2D2D"/>
                </a:solidFill>
                <a:cs typeface="Times New Roman"/>
              </a:rPr>
              <a:t>approprie </a:t>
            </a:r>
            <a:r>
              <a:rPr sz="1400" spc="-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illicitement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61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des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pans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entiers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l'economie,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notamment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400" spc="-53" dirty="0">
                <a:solidFill>
                  <a:srgbClr val="1A1A1A"/>
                </a:solidFill>
                <a:cs typeface="Times New Roman"/>
              </a:rPr>
              <a:t>e</a:t>
            </a:r>
            <a:r>
              <a:rPr sz="1400" spc="39" dirty="0">
                <a:solidFill>
                  <a:srgbClr val="1A1A1A"/>
                </a:solidFill>
                <a:cs typeface="Times New Roman"/>
              </a:rPr>
              <a:t>s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milliers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83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'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entreprises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2D2D2D"/>
                </a:solidFill>
                <a:cs typeface="Times New Roman"/>
              </a:rPr>
              <a:t>et</a:t>
            </a:r>
            <a:r>
              <a:rPr sz="1400" spc="7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la</a:t>
            </a:r>
            <a:r>
              <a:rPr sz="1400" spc="10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majeure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2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par­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8922" indent="3896" algn="just" defTabSz="801401">
              <a:spcBef>
                <a:spcPts val="79"/>
              </a:spcBef>
            </a:pPr>
            <a:r>
              <a:rPr sz="1400" spc="-18" dirty="0">
                <a:solidFill>
                  <a:srgbClr val="1A1A1A"/>
                </a:solidFill>
                <a:cs typeface="Times New Roman"/>
              </a:rPr>
              <a:t>tie </a:t>
            </a:r>
            <a:r>
              <a:rPr sz="1400" spc="-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9" dirty="0">
                <a:solidFill>
                  <a:srgbClr val="1A1A1A"/>
                </a:solidFill>
                <a:cs typeface="Times New Roman"/>
              </a:rPr>
              <a:t>du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2D2D2D"/>
                </a:solidFill>
                <a:cs typeface="Times New Roman"/>
              </a:rPr>
              <a:t>marche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3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financier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et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Bourse.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2D2D2D"/>
                </a:solidFill>
                <a:cs typeface="Times New Roman"/>
              </a:rPr>
              <a:t>Selon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une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emde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1131" marR="13357" indent="7791" algn="just" defTabSz="801401">
              <a:spcBef>
                <a:spcPts val="482"/>
              </a:spcBef>
            </a:pPr>
            <a:r>
              <a:rPr sz="1400" spc="-13" dirty="0">
                <a:solidFill>
                  <a:srgbClr val="1A1A1A"/>
                </a:solidFill>
                <a:cs typeface="Times New Roman"/>
              </a:rPr>
              <a:t>publiee  </a:t>
            </a:r>
            <a:r>
              <a:rPr sz="1400" spc="-7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par  </a:t>
            </a:r>
            <a:r>
              <a:rPr sz="1400" spc="-5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5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400" spc="-18" dirty="0">
                <a:solidFill>
                  <a:srgbClr val="2D2D2D"/>
                </a:solidFill>
                <a:cs typeface="Times New Roman"/>
              </a:rPr>
              <a:t>a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 </a:t>
            </a:r>
            <a:r>
              <a:rPr sz="1400" spc="-123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Fondation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83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'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etudes </a:t>
            </a:r>
            <a:r>
              <a:rPr sz="1400" spc="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p</a:t>
            </a:r>
            <a:r>
              <a:rPr sz="1400" spc="96" dirty="0">
                <a:solidFill>
                  <a:srgbClr val="1A1A1A"/>
                </a:solidFill>
                <a:cs typeface="Times New Roman"/>
              </a:rPr>
              <a:t>o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r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l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35" dirty="0">
                <a:solidFill>
                  <a:srgbClr val="1A1A1A"/>
                </a:solidFill>
                <a:cs typeface="Times New Roman"/>
              </a:rPr>
              <a:t>Mo</a:t>
            </a:r>
            <a:r>
              <a:rPr sz="1400" spc="-26" dirty="0">
                <a:solidFill>
                  <a:srgbClr val="1A1A1A"/>
                </a:solidFill>
                <a:cs typeface="Times New Roman"/>
              </a:rPr>
              <a:t>y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en­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1A1A1A"/>
                </a:solidFill>
                <a:cs typeface="Times New Roman"/>
              </a:rPr>
              <a:t>Orient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(Ferne), </a:t>
            </a:r>
            <a:r>
              <a:rPr sz="1400" spc="-3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5" dirty="0">
                <a:solidFill>
                  <a:srgbClr val="1A1A1A"/>
                </a:solidFill>
                <a:cs typeface="Times New Roman"/>
              </a:rPr>
              <a:t>ha.see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19" dirty="0">
                <a:solidFill>
                  <a:srgbClr val="2D2D2D"/>
                </a:solidFill>
                <a:cs typeface="Times New Roman"/>
              </a:rPr>
              <a:t>a</a:t>
            </a:r>
            <a:r>
              <a:rPr sz="1400" spc="26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Paris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2" baseline="31746" dirty="0">
                <a:solidFill>
                  <a:srgbClr val="2D2D2D"/>
                </a:solidFill>
                <a:cs typeface="Arial"/>
              </a:rPr>
              <a:t>1</a:t>
            </a:r>
            <a:r>
              <a:rPr sz="1400" spc="-59" baseline="31746" dirty="0">
                <a:solidFill>
                  <a:srgbClr val="2D2D2D"/>
                </a:solidFill>
                <a:cs typeface="Arial"/>
              </a:rPr>
              <a:t>1</a:t>
            </a:r>
            <a:r>
              <a:rPr sz="1400" spc="237" dirty="0">
                <a:solidFill>
                  <a:srgbClr val="2D2D2D"/>
                </a:solidFill>
                <a:cs typeface="Arial"/>
              </a:rPr>
              <a:t>,</a:t>
            </a:r>
            <a:r>
              <a:rPr sz="1400" spc="79" dirty="0">
                <a:solidFill>
                  <a:srgbClr val="2D2D2D"/>
                </a:solidFill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le </a:t>
            </a:r>
            <a:r>
              <a:rPr sz="1400" spc="-11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processus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96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4" dirty="0">
                <a:solidFill>
                  <a:srgbClr val="1A1A1A"/>
                </a:solidFill>
                <a:cs typeface="Times New Roman"/>
              </a:rPr>
              <a:t>domi­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nation </a:t>
            </a:r>
            <a:r>
              <a:rPr sz="1400" spc="3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22" dirty="0">
                <a:solidFill>
                  <a:srgbClr val="1A1A1A"/>
                </a:solidFill>
                <a:cs typeface="Times New Roman"/>
              </a:rPr>
              <a:t>du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2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57" dirty="0">
                <a:solidFill>
                  <a:srgbClr val="1A1A1A"/>
                </a:solidFill>
                <a:cs typeface="Times New Roman"/>
              </a:rPr>
              <a:t>G</a:t>
            </a:r>
            <a:r>
              <a:rPr sz="1400" spc="57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ide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supreme </a:t>
            </a:r>
            <a:r>
              <a:rPr sz="1400" spc="-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sur </a:t>
            </a:r>
            <a:r>
              <a:rPr sz="1400" spc="-79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l'economie </a:t>
            </a:r>
            <a:r>
              <a:rPr sz="1400" spc="-44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18" dirty="0">
                <a:solidFill>
                  <a:srgbClr val="2D2D2D"/>
                </a:solidFill>
                <a:cs typeface="Times New Roman"/>
              </a:rPr>
              <a:t>a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92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con</a:t>
            </a:r>
            <a:r>
              <a:rPr sz="1400" spc="66" dirty="0">
                <a:solidFill>
                  <a:srgbClr val="1A1A1A"/>
                </a:solidFill>
                <a:cs typeface="Times New Roman"/>
              </a:rPr>
              <a:t>d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9" dirty="0">
                <a:solidFill>
                  <a:srgbClr val="1A1A1A"/>
                </a:solidFill>
                <a:cs typeface="Times New Roman"/>
              </a:rPr>
              <a:t>it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83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219" dirty="0">
                <a:solidFill>
                  <a:srgbClr val="2D2D2D"/>
                </a:solidFill>
                <a:cs typeface="Times New Roman"/>
              </a:rPr>
              <a:t>a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1131" algn="just" defTabSz="801401"/>
            <a:r>
              <a:rPr sz="1400" spc="-13" dirty="0">
                <a:solidFill>
                  <a:srgbClr val="1A1A1A"/>
                </a:solidFill>
                <a:cs typeface="Times New Roman"/>
              </a:rPr>
              <a:t>la</a:t>
            </a:r>
            <a:r>
              <a:rPr sz="1400" spc="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formation </a:t>
            </a:r>
            <a:r>
              <a:rPr sz="1400" spc="-7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13" dirty="0">
                <a:solidFill>
                  <a:srgbClr val="1A1A1A"/>
                </a:solidFill>
                <a:cs typeface="Times New Roman"/>
              </a:rPr>
              <a:t>de</a:t>
            </a:r>
            <a:r>
              <a:rPr sz="1400" spc="48" dirty="0">
                <a:solidFill>
                  <a:srgbClr val="1A1A1A"/>
                </a:solidFill>
                <a:cs typeface="Times New Roman"/>
              </a:rPr>
              <a:t> quato</a:t>
            </a:r>
            <a:r>
              <a:rPr sz="1400" spc="-167" dirty="0">
                <a:solidFill>
                  <a:srgbClr val="1A1A1A"/>
                </a:solidFill>
                <a:cs typeface="Times New Roman"/>
              </a:rPr>
              <a:t>r</a:t>
            </a:r>
            <a:r>
              <a:rPr sz="1400" spc="-118" dirty="0">
                <a:solidFill>
                  <a:srgbClr val="1A1A1A"/>
                </a:solidFill>
                <a:cs typeface="Times New Roman"/>
              </a:rPr>
              <a:t>Le</a:t>
            </a:r>
            <a:r>
              <a:rPr sz="1400" spc="7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31" dirty="0">
                <a:solidFill>
                  <a:srgbClr val="1A1A1A"/>
                </a:solidFill>
                <a:cs typeface="Times New Roman"/>
              </a:rPr>
              <a:t>poles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1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financiers,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05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commerciaux</a:t>
            </a:r>
            <a:endParaRPr sz="1400" dirty="0">
              <a:solidFill>
                <a:prstClr val="black"/>
              </a:solidFill>
              <a:cs typeface="Times New Roman"/>
            </a:endParaRPr>
          </a:p>
          <a:p>
            <a:pPr marL="11131" algn="just" defTabSz="801401">
              <a:spcBef>
                <a:spcPts val="48"/>
              </a:spcBef>
            </a:pPr>
            <a:r>
              <a:rPr sz="1400" spc="22" dirty="0">
                <a:solidFill>
                  <a:srgbClr val="2D2D2D"/>
                </a:solidFill>
                <a:cs typeface="Times New Roman"/>
              </a:rPr>
              <a:t>et </a:t>
            </a:r>
            <a:r>
              <a:rPr sz="1400" spc="-118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4" dirty="0">
                <a:solidFill>
                  <a:srgbClr val="1A1A1A"/>
                </a:solidFill>
                <a:cs typeface="Times New Roman"/>
              </a:rPr>
              <a:t>industriels,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1A1A1A"/>
                </a:solidFill>
                <a:cs typeface="Times New Roman"/>
              </a:rPr>
              <a:t>il</a:t>
            </a:r>
            <a:r>
              <a:rPr sz="1400" spc="-13" dirty="0">
                <a:solidFill>
                  <a:srgbClr val="1A1A1A"/>
                </a:solidFill>
                <a:cs typeface="Times New Roman"/>
              </a:rPr>
              <a:t>l</a:t>
            </a:r>
            <a:r>
              <a:rPr sz="1400" spc="-4" dirty="0">
                <a:solidFill>
                  <a:srgbClr val="010101"/>
                </a:solidFill>
                <a:cs typeface="Times New Roman"/>
              </a:rPr>
              <a:t>u</a:t>
            </a:r>
            <a:r>
              <a:rPr sz="1400" spc="-13" dirty="0">
                <a:solidFill>
                  <a:srgbClr val="2D2D2D"/>
                </a:solidFill>
                <a:cs typeface="Times New Roman"/>
              </a:rPr>
              <a:t>stres</a:t>
            </a:r>
            <a:r>
              <a:rPr sz="140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-110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dans </a:t>
            </a:r>
            <a:r>
              <a:rPr sz="1400" spc="-10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le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75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18" dirty="0">
                <a:solidFill>
                  <a:srgbClr val="1A1A1A"/>
                </a:solidFill>
                <a:cs typeface="Times New Roman"/>
              </a:rPr>
              <a:t>tableau</a:t>
            </a:r>
            <a:r>
              <a:rPr sz="1400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48" dirty="0">
                <a:solidFill>
                  <a:srgbClr val="1A1A1A"/>
                </a:solidFill>
                <a:cs typeface="Times New Roman"/>
              </a:rPr>
              <a:t> </a:t>
            </a:r>
            <a:r>
              <a:rPr sz="1400" spc="-9" dirty="0">
                <a:solidFill>
                  <a:srgbClr val="2D2D2D"/>
                </a:solidFill>
                <a:cs typeface="Times New Roman"/>
              </a:rPr>
              <a:t>suivant</a:t>
            </a:r>
            <a:r>
              <a:rPr sz="1400" spc="79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1400" spc="110" dirty="0">
                <a:solidFill>
                  <a:srgbClr val="1A1A1A"/>
                </a:solidFill>
                <a:cs typeface="Times New Roman"/>
              </a:rPr>
              <a:t>:</a:t>
            </a:r>
            <a:endParaRPr sz="14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0628" y="5991125"/>
            <a:ext cx="20633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sz="1000" spc="13" dirty="0">
                <a:solidFill>
                  <a:srgbClr val="1A1A1A"/>
                </a:solidFill>
                <a:latin typeface="Times New Roman"/>
                <a:cs typeface="Times New Roman"/>
              </a:rPr>
              <a:t>142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69822"/>
              </p:ext>
            </p:extLst>
          </p:nvPr>
        </p:nvGraphicFramePr>
        <p:xfrm>
          <a:off x="304076" y="3044103"/>
          <a:ext cx="8535848" cy="36466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095">
                <a:tc>
                  <a:txBody>
                    <a:bodyPr/>
                    <a:lstStyle/>
                    <a:p>
                      <a:pPr algn="ctr"/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1260"/>
                        </a:lnSpc>
                      </a:pPr>
                      <a:r>
                        <a:rPr sz="1300" dirty="0"/>
                        <a:t>Organes 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militair</a:t>
                      </a:r>
                      <a:r>
                        <a:rPr sz="1300" spc="10" dirty="0"/>
                        <a:t>e</a:t>
                      </a:r>
                      <a:r>
                        <a:rPr sz="1300" dirty="0"/>
                        <a:t>s</a:t>
                      </a:r>
                    </a:p>
                    <a:p>
                      <a:pPr marL="43815" algn="ctr">
                        <a:lnSpc>
                          <a:spcPts val="1260"/>
                        </a:lnSpc>
                      </a:pPr>
                      <a:r>
                        <a:rPr sz="1300" dirty="0"/>
                        <a:t>ou 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fondati</a:t>
                      </a:r>
                      <a:r>
                        <a:rPr sz="1300" spc="-35" dirty="0"/>
                        <a:t>o</a:t>
                      </a:r>
                      <a:r>
                        <a:rPr sz="1300" dirty="0"/>
                        <a:t>ns 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r</a:t>
                      </a:r>
                      <a:r>
                        <a:rPr sz="1300" spc="-60" dirty="0"/>
                        <a:t>e</a:t>
                      </a:r>
                      <a:r>
                        <a:rPr sz="1300" dirty="0"/>
                        <a:t>ligieuses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300" dirty="0"/>
                        <a:t>Autre </a:t>
                      </a:r>
                      <a:r>
                        <a:rPr sz="1300" spc="-50" dirty="0"/>
                        <a:t> </a:t>
                      </a:r>
                      <a:r>
                        <a:rPr sz="1300" dirty="0"/>
                        <a:t>appellation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65"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</a:pPr>
                      <a:r>
                        <a:rPr lang="fr-FR" sz="13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43180" indent="8890">
                        <a:lnSpc>
                          <a:spcPct val="100000"/>
                        </a:lnSpc>
                      </a:pPr>
                      <a:r>
                        <a:rPr sz="1300" spc="-165" dirty="0"/>
                        <a:t>Q</a:t>
                      </a:r>
                      <a:r>
                        <a:rPr sz="1300" dirty="0"/>
                        <a:t>G </a:t>
                      </a:r>
                      <a:r>
                        <a:rPr sz="1300" spc="-70" dirty="0"/>
                        <a:t> </a:t>
                      </a:r>
                      <a:r>
                        <a:rPr sz="1300" dirty="0"/>
                        <a:t>de</a:t>
                      </a:r>
                      <a:r>
                        <a:rPr sz="1300" spc="110" dirty="0"/>
                        <a:t> </a:t>
                      </a:r>
                      <a:r>
                        <a:rPr sz="1300" dirty="0"/>
                        <a:t>l</a:t>
                      </a:r>
                      <a:r>
                        <a:rPr sz="1300" spc="-50" dirty="0"/>
                        <a:t>'</a:t>
                      </a:r>
                      <a:r>
                        <a:rPr sz="1300" dirty="0"/>
                        <a:t>execution </a:t>
                      </a:r>
                      <a:r>
                        <a:rPr sz="1300" spc="25" dirty="0"/>
                        <a:t> </a:t>
                      </a:r>
                      <a:r>
                        <a:rPr sz="1300" dirty="0"/>
                        <a:t>du </a:t>
                      </a:r>
                      <a:r>
                        <a:rPr sz="1300" spc="-114" dirty="0"/>
                        <a:t>c</a:t>
                      </a:r>
                      <a:r>
                        <a:rPr sz="1300" dirty="0"/>
                        <a:t>ommandement </a:t>
                      </a:r>
                      <a:r>
                        <a:rPr sz="1300" spc="-125" dirty="0"/>
                        <a:t> </a:t>
                      </a:r>
                      <a:r>
                        <a:rPr sz="1300" dirty="0"/>
                        <a:t>de l'Imam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473709">
                        <a:lnSpc>
                          <a:spcPct val="101200"/>
                        </a:lnSpc>
                      </a:pPr>
                      <a:r>
                        <a:rPr sz="1300" dirty="0"/>
                        <a:t>Setad-e</a:t>
                      </a:r>
                      <a:r>
                        <a:rPr sz="1300" spc="65" dirty="0"/>
                        <a:t> </a:t>
                      </a:r>
                      <a:r>
                        <a:rPr sz="1300" dirty="0"/>
                        <a:t>Ejraii-e fu.raman-e</a:t>
                      </a:r>
                      <a:r>
                        <a:rPr sz="1300" spc="100" dirty="0"/>
                        <a:t> </a:t>
                      </a:r>
                      <a:r>
                        <a:rPr sz="1300" dirty="0"/>
                        <a:t>Emam (Eiko)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</a:pPr>
                      <a:r>
                        <a:rPr sz="1300" dirty="0"/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dirty="0"/>
                        <a:t>Fondation </a:t>
                      </a:r>
                      <a:r>
                        <a:rPr sz="1300" spc="35" dirty="0"/>
                        <a:t> </a:t>
                      </a:r>
                      <a:r>
                        <a:rPr sz="1300" dirty="0"/>
                        <a:t>d</a:t>
                      </a:r>
                      <a:r>
                        <a:rPr sz="1300" spc="-95" dirty="0"/>
                        <a:t>e</a:t>
                      </a:r>
                      <a:r>
                        <a:rPr sz="1300" dirty="0"/>
                        <a:t>s 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desherites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300" dirty="0"/>
                        <a:t>Bonyad-e </a:t>
                      </a:r>
                      <a:r>
                        <a:rPr sz="1300" spc="25" dirty="0"/>
                        <a:t> </a:t>
                      </a:r>
                      <a:r>
                        <a:rPr sz="1300" dirty="0"/>
                        <a:t>Mostaz'afan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</a:pPr>
                      <a:r>
                        <a:rPr sz="1300" dirty="0"/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100330">
                        <a:lnSpc>
                          <a:spcPct val="102600"/>
                        </a:lnSpc>
                      </a:pPr>
                      <a:r>
                        <a:rPr sz="1300" dirty="0"/>
                        <a:t>Saint </a:t>
                      </a:r>
                      <a:r>
                        <a:rPr sz="1300" spc="-40" dirty="0"/>
                        <a:t> </a:t>
                      </a:r>
                      <a:r>
                        <a:rPr sz="1300" dirty="0"/>
                        <a:t>dom</a:t>
                      </a:r>
                      <a:r>
                        <a:rPr sz="1300" spc="55" dirty="0"/>
                        <a:t>a</a:t>
                      </a:r>
                      <a:r>
                        <a:rPr sz="1300" spc="-15" dirty="0"/>
                        <a:t>i</a:t>
                      </a:r>
                      <a:r>
                        <a:rPr sz="1300" dirty="0"/>
                        <a:t>ne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l'imam Reza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154305" indent="-9525">
                        <a:lnSpc>
                          <a:spcPct val="102600"/>
                        </a:lnSpc>
                      </a:pPr>
                      <a:r>
                        <a:rPr sz="1300" dirty="0"/>
                        <a:t>Astan </a:t>
                      </a:r>
                      <a:r>
                        <a:rPr sz="1300" spc="20" dirty="0"/>
                        <a:t> </a:t>
                      </a:r>
                      <a:r>
                        <a:rPr sz="1300" dirty="0"/>
                        <a:t>Ghods 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Razavi, province </a:t>
                      </a:r>
                      <a:r>
                        <a:rPr sz="1300" spc="5" dirty="0"/>
                        <a:t> </a:t>
                      </a:r>
                      <a:r>
                        <a:rPr sz="1300" dirty="0"/>
                        <a:t>du </a:t>
                      </a:r>
                      <a:r>
                        <a:rPr sz="1300" spc="-80" dirty="0"/>
                        <a:t> </a:t>
                      </a:r>
                      <a:r>
                        <a:rPr sz="1300" dirty="0"/>
                        <a:t>Khorasan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1300" dirty="0"/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300" dirty="0"/>
                        <a:t>Fondation </a:t>
                      </a:r>
                      <a:r>
                        <a:rPr sz="1300" spc="20" dirty="0"/>
                        <a:t> </a:t>
                      </a:r>
                      <a:r>
                        <a:rPr sz="1300" dirty="0"/>
                        <a:t>d</a:t>
                      </a:r>
                      <a:r>
                        <a:rPr sz="1300" spc="-90" dirty="0"/>
                        <a:t>e</a:t>
                      </a:r>
                      <a:r>
                        <a:rPr sz="1300" dirty="0"/>
                        <a:t>s 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martyrs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393"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</a:pPr>
                      <a:r>
                        <a:rPr sz="1300" dirty="0"/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dirty="0"/>
                        <a:t>Comite </a:t>
                      </a:r>
                      <a:r>
                        <a:rPr sz="1300" spc="-60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75" dirty="0"/>
                        <a:t> </a:t>
                      </a:r>
                      <a:r>
                        <a:rPr sz="1300" dirty="0"/>
                        <a:t>l</a:t>
                      </a:r>
                      <a:r>
                        <a:rPr sz="1300" spc="-45" dirty="0"/>
                        <a:t>'</a:t>
                      </a:r>
                      <a:r>
                        <a:rPr sz="1300" dirty="0"/>
                        <a:t>assistance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3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1300" dirty="0"/>
                        <a:t>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300" dirty="0"/>
                        <a:t>Fondation </a:t>
                      </a:r>
                      <a:r>
                        <a:rPr sz="1300" spc="-5" dirty="0"/>
                        <a:t> </a:t>
                      </a:r>
                      <a:r>
                        <a:rPr sz="1300" spc="-110" dirty="0"/>
                        <a:t>c</a:t>
                      </a:r>
                      <a:r>
                        <a:rPr sz="1300" dirty="0"/>
                        <a:t>ooperative 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du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300" dirty="0"/>
                        <a:t>IRGC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pPr algn="ctr"/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131445" indent="4445">
                        <a:lnSpc>
                          <a:spcPct val="100000"/>
                        </a:lnSpc>
                      </a:pPr>
                      <a:r>
                        <a:rPr sz="1300" dirty="0"/>
                        <a:t>Corps </a:t>
                      </a:r>
                      <a:r>
                        <a:rPr sz="1300" spc="-95" dirty="0"/>
                        <a:t> </a:t>
                      </a:r>
                      <a:r>
                        <a:rPr sz="1300" dirty="0"/>
                        <a:t>des </a:t>
                      </a:r>
                      <a:r>
                        <a:rPr sz="1300" spc="-105" dirty="0"/>
                        <a:t> </a:t>
                      </a:r>
                      <a:r>
                        <a:rPr sz="1300" dirty="0"/>
                        <a:t>gardiens 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114" dirty="0"/>
                        <a:t> </a:t>
                      </a:r>
                      <a:r>
                        <a:rPr sz="1300" dirty="0"/>
                        <a:t>la revolution </a:t>
                      </a:r>
                      <a:r>
                        <a:rPr sz="1300" spc="70" dirty="0"/>
                        <a:t> </a:t>
                      </a:r>
                      <a:r>
                        <a:rPr sz="1300" dirty="0"/>
                        <a:t>i</a:t>
                      </a:r>
                      <a:r>
                        <a:rPr sz="1300" spc="-20" dirty="0"/>
                        <a:t>s</a:t>
                      </a:r>
                      <a:r>
                        <a:rPr sz="1300" spc="-55" dirty="0"/>
                        <a:t>l</a:t>
                      </a:r>
                      <a:r>
                        <a:rPr sz="1300" dirty="0"/>
                        <a:t>amique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4564">
                      <a:solidFill>
                        <a:srgbClr val="000000"/>
                      </a:solidFill>
                      <a:prstDash val="solid"/>
                    </a:lnR>
                    <a:lnT w="13692">
                      <a:solidFill>
                        <a:srgbClr val="2F2F2F"/>
                      </a:solidFill>
                      <a:prstDash val="solid"/>
                    </a:lnT>
                    <a:lnB w="13692">
                      <a:solidFill>
                        <a:srgbClr val="1F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62">
                <a:tc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</a:pPr>
                      <a:r>
                        <a:rPr sz="1300" dirty="0"/>
                        <a:t>7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300" spc="-210" dirty="0"/>
                        <a:t>Q</a:t>
                      </a:r>
                      <a:r>
                        <a:rPr sz="1300" dirty="0"/>
                        <a:t>G </a:t>
                      </a:r>
                      <a:r>
                        <a:rPr sz="1300" spc="-105" dirty="0"/>
                        <a:t> </a:t>
                      </a:r>
                      <a:r>
                        <a:rPr sz="1300" dirty="0"/>
                        <a:t>«</a:t>
                      </a:r>
                      <a:r>
                        <a:rPr sz="1300" spc="-70" dirty="0"/>
                        <a:t> </a:t>
                      </a:r>
                      <a:r>
                        <a:rPr sz="1300" dirty="0" err="1"/>
                        <a:t>Kha</a:t>
                      </a:r>
                      <a:r>
                        <a:rPr sz="1300" spc="-50" dirty="0" err="1"/>
                        <a:t>t</a:t>
                      </a:r>
                      <a:r>
                        <a:rPr sz="1300" dirty="0" err="1"/>
                        <a:t>em-ol-anbya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116205" indent="8890" algn="just">
                        <a:lnSpc>
                          <a:spcPct val="101200"/>
                        </a:lnSpc>
                      </a:pPr>
                      <a:r>
                        <a:rPr sz="1300" dirty="0"/>
                        <a:t>[prophete</a:t>
                      </a:r>
                      <a:r>
                        <a:rPr sz="1300" spc="-100" dirty="0"/>
                        <a:t> </a:t>
                      </a:r>
                      <a:r>
                        <a:rPr sz="1300" dirty="0"/>
                        <a:t>Mohamm</a:t>
                      </a:r>
                      <a:r>
                        <a:rPr sz="1300" spc="-5" dirty="0"/>
                        <a:t>a</a:t>
                      </a:r>
                      <a:r>
                        <a:rPr sz="1300" dirty="0"/>
                        <a:t>d] du </a:t>
                      </a:r>
                      <a:r>
                        <a:rPr sz="1300" spc="-110" dirty="0"/>
                        <a:t> </a:t>
                      </a:r>
                      <a:r>
                        <a:rPr sz="1300" dirty="0"/>
                        <a:t>Corps </a:t>
                      </a:r>
                      <a:r>
                        <a:rPr sz="1300" spc="-130" dirty="0"/>
                        <a:t> </a:t>
                      </a:r>
                      <a:r>
                        <a:rPr sz="1300" dirty="0"/>
                        <a:t>des</a:t>
                      </a:r>
                      <a:r>
                        <a:rPr sz="1300" spc="125" dirty="0"/>
                        <a:t> </a:t>
                      </a:r>
                      <a:r>
                        <a:rPr sz="1300" dirty="0"/>
                        <a:t>gardiens (IRGC)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3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rgbClr val="000000"/>
                </a:solidFill>
                <a:latin typeface="+mn-lt"/>
              </a:rPr>
              <a:t>Avec l'augmentation de la pente rapide (au cours des six derniers mois), le prix du dollar, a atteint environ 30 pour cent de plus.</a:t>
            </a:r>
            <a:endParaRPr lang="fr-FR" sz="1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008" y="2348880"/>
            <a:ext cx="6431990" cy="38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7176" y="260663"/>
            <a:ext cx="3121021" cy="646064"/>
          </a:xfrm>
          <a:prstGeom prst="rect">
            <a:avLst/>
          </a:prstGeom>
        </p:spPr>
        <p:txBody>
          <a:bodyPr wrap="none" lIns="91173" tIns="45588" rIns="91173" bIns="45588">
            <a:spAutoFit/>
          </a:bodyPr>
          <a:lstStyle/>
          <a:p>
            <a:pPr defTabSz="911560"/>
            <a:r>
              <a:rPr lang="fr-FR" sz="3600" b="1" dirty="0">
                <a:solidFill>
                  <a:prstClr val="black"/>
                </a:solidFill>
              </a:rPr>
              <a:t>Taux de change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6" y="1412776"/>
            <a:ext cx="8064894" cy="5256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Iran’s real economic situation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Modernizing the Iranian economy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Access to financial and legal information: essential  lever for partnerships and economic development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Towards macro-economic stability through a fundamental choice to reform and modernize the Iranian economy and systems?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Which economic growth model for Iran? Plan A, B… and C!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41339" algn="l"/>
              </a:tabLst>
            </a:pPr>
            <a:r>
              <a:rPr lang="en-US" sz="1800" dirty="0">
                <a:solidFill>
                  <a:prstClr val="black"/>
                </a:solidFill>
              </a:rPr>
              <a:t>	</a:t>
            </a:r>
            <a:r>
              <a:rPr lang="en-US" sz="1600" u="sng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: Closed economy monopolized by the inner circle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41339" algn="l"/>
              </a:tabLst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u="sng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: New policy of openness and regional détente to re-establish links to 	foreign banks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41339" algn="l"/>
              </a:tabLst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u="sng" dirty="0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: End of domestic barriers to foreign investment; reinforcing and 	securing the private sector through equal opportunity and complete 	transparency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EU support for liberalization of the economy and partnerships with private sector in respect of fundamental rights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9" y="260681"/>
            <a:ext cx="8352928" cy="1044429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Macro-economic and financial instability</a:t>
            </a:r>
            <a:br>
              <a:rPr lang="en-US" sz="2400" b="1" dirty="0">
                <a:solidFill>
                  <a:srgbClr val="002060"/>
                </a:solidFill>
              </a:rPr>
            </a:b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2000" b="1" i="1" dirty="0">
                <a:solidFill>
                  <a:srgbClr val="002060"/>
                </a:solidFill>
              </a:rPr>
              <a:t>Uncertainty on the Iranian macro-economic model </a:t>
            </a:r>
          </a:p>
        </p:txBody>
      </p:sp>
    </p:spTree>
    <p:extLst>
      <p:ext uri="{BB962C8B-B14F-4D97-AF65-F5344CB8AC3E}">
        <p14:creationId xmlns:p14="http://schemas.microsoft.com/office/powerpoint/2010/main" val="289918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733974"/>
              </p:ext>
            </p:extLst>
          </p:nvPr>
        </p:nvGraphicFramePr>
        <p:xfrm>
          <a:off x="669056" y="692696"/>
          <a:ext cx="780588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35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L’Iran en transition : </a:t>
            </a:r>
            <a:r>
              <a:rPr lang="fr-FR" sz="3000" b="1" dirty="0">
                <a:solidFill>
                  <a:prstClr val="black"/>
                </a:solidFill>
              </a:rPr>
              <a:t>défis et enjeux politiques: </a:t>
            </a:r>
            <a:r>
              <a:rPr lang="fr-FR" b="1" dirty="0"/>
              <a:t>L’heure des Choix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6" y="2290167"/>
            <a:ext cx="2986088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03331" y="5384016"/>
            <a:ext cx="4665013" cy="707620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pPr algn="ctr" defTabSz="911560"/>
            <a:r>
              <a:rPr lang="fr-FR" sz="2000" dirty="0">
                <a:solidFill>
                  <a:prstClr val="black"/>
                </a:solidFill>
              </a:rPr>
              <a:t>       Changements pacifiques et non-   violent : vers un nouveau leadership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1669" y="3111141"/>
            <a:ext cx="2791662" cy="2862055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pPr defTabSz="911560"/>
            <a:r>
              <a:rPr lang="fr-FR" sz="2000" dirty="0">
                <a:solidFill>
                  <a:prstClr val="black"/>
                </a:solidFill>
              </a:rPr>
              <a:t>Le déclin institutionnel et structurel</a:t>
            </a:r>
          </a:p>
          <a:p>
            <a:pPr defTabSz="911560"/>
            <a:endParaRPr lang="fr-FR" sz="2000" dirty="0">
              <a:solidFill>
                <a:prstClr val="black"/>
              </a:solidFill>
            </a:endParaRPr>
          </a:p>
          <a:p>
            <a:pPr defTabSz="911560"/>
            <a:r>
              <a:rPr lang="fr-FR" sz="2000" dirty="0">
                <a:solidFill>
                  <a:prstClr val="black"/>
                </a:solidFill>
              </a:rPr>
              <a:t>Crise de succession, la fin du </a:t>
            </a:r>
            <a:r>
              <a:rPr lang="fr-FR" sz="2000" dirty="0" err="1">
                <a:solidFill>
                  <a:prstClr val="black"/>
                </a:solidFill>
              </a:rPr>
              <a:t>Velayat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Faqih</a:t>
            </a:r>
            <a:r>
              <a:rPr lang="fr-FR" sz="2000" dirty="0">
                <a:solidFill>
                  <a:prstClr val="black"/>
                </a:solidFill>
              </a:rPr>
              <a:t>?</a:t>
            </a:r>
          </a:p>
          <a:p>
            <a:pPr defTabSz="911560"/>
            <a:endParaRPr lang="fr-FR" sz="2000" dirty="0">
              <a:solidFill>
                <a:prstClr val="black"/>
              </a:solidFill>
            </a:endParaRPr>
          </a:p>
          <a:p>
            <a:pPr defTabSz="911560"/>
            <a:r>
              <a:rPr lang="fr-FR" sz="2000" dirty="0">
                <a:solidFill>
                  <a:prstClr val="black"/>
                </a:solidFill>
              </a:rPr>
              <a:t>Accords politiques entre radicaux et réformateurs</a:t>
            </a:r>
          </a:p>
          <a:p>
            <a:pPr defTabSz="911560"/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51344" y="3258075"/>
            <a:ext cx="3071392" cy="1323173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defTabSz="911560"/>
            <a:r>
              <a:rPr lang="fr-FR" sz="2000" dirty="0">
                <a:solidFill>
                  <a:prstClr val="black"/>
                </a:solidFill>
              </a:rPr>
              <a:t>Intervention militaire ciblée</a:t>
            </a:r>
          </a:p>
          <a:p>
            <a:pPr defTabSz="911560"/>
            <a:endParaRPr lang="fr-FR" sz="2000" dirty="0">
              <a:solidFill>
                <a:prstClr val="black"/>
              </a:solidFill>
            </a:endParaRPr>
          </a:p>
          <a:p>
            <a:pPr defTabSz="911560"/>
            <a:r>
              <a:rPr lang="fr-FR" sz="2000" dirty="0">
                <a:solidFill>
                  <a:prstClr val="black"/>
                </a:solidFill>
              </a:rPr>
              <a:t>Coup d’état militaire</a:t>
            </a:r>
          </a:p>
          <a:p>
            <a:pPr defTabSz="911560"/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4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700" dirty="0"/>
              <a:t>Le processus de désignation du troisième guide suprême remis en question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7" y="1600239"/>
            <a:ext cx="7155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5" y="1335410"/>
            <a:ext cx="6552729" cy="47578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0489" y="72008"/>
            <a:ext cx="8571095" cy="1052736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complexity of the JCPOA implementation</a:t>
            </a:r>
            <a:b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solidFill>
                  <a:srgbClr val="002060"/>
                </a:solidFill>
                <a:effectLst/>
              </a:rPr>
              <a:t>Joint action plan:  5+1 and Iran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6242460"/>
            <a:ext cx="6912768" cy="599898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hlinkClick r:id="rId3"/>
              </a:rPr>
              <a:t>https://www.treasury.gov/resource-center/sanctions/OFAC-Enforcement/Pages/jcpoa_implementation.aspx</a:t>
            </a:r>
            <a:br>
              <a:rPr lang="fr-FR" sz="1100" dirty="0">
                <a:solidFill>
                  <a:prstClr val="black"/>
                </a:solidFill>
              </a:rPr>
            </a:br>
            <a:r>
              <a:rPr lang="fr-FR" sz="1100" dirty="0">
                <a:solidFill>
                  <a:prstClr val="black"/>
                </a:solidFill>
                <a:hlinkClick r:id="rId4"/>
              </a:rPr>
              <a:t>https://eeas.europa.eu/statements-eeas/docs/iran_agreement/annex_5_implementation_ plan_en.pdf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>
                <a:solidFill>
                  <a:prstClr val="black"/>
                </a:solidFill>
                <a:hlinkClick r:id="rId5"/>
              </a:rPr>
              <a:t>http://jcpoatimeline.csis.org/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35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prstClr val="black"/>
                </a:solidFill>
                <a:ea typeface="Calibri"/>
                <a:cs typeface="Calibri"/>
              </a:rPr>
              <a:t>L’Ultime facteur de l’escalade de la crise au sommet du pouvoir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Les discriminations judiciaires et policières (liberté de parole, d’expression, d’association, liberté de conscience, pluralisme et démocratie</a:t>
            </a:r>
            <a:r>
              <a:rPr lang="mr-IN" sz="2000" dirty="0">
                <a:solidFill>
                  <a:prstClr val="black"/>
                </a:solidFill>
                <a:ea typeface="Calibri"/>
                <a:cs typeface="Times New Roman"/>
              </a:rPr>
              <a:t>…</a:t>
            </a: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) nullement basées sur le pouvoir de la majorité et le respect des minorités.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Gestion médiocre de la crise interne du régime sous la présidence de </a:t>
            </a:r>
            <a:r>
              <a:rPr lang="fr-FR" sz="2000" dirty="0" err="1">
                <a:solidFill>
                  <a:prstClr val="black"/>
                </a:solidFill>
                <a:ea typeface="Calibri"/>
                <a:cs typeface="Times New Roman"/>
              </a:rPr>
              <a:t>Rohani</a:t>
            </a:r>
            <a:endParaRPr lang="fr-FR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Les risques connus et potentiels pour la désignation du troisième guide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b="1" dirty="0">
                <a:solidFill>
                  <a:prstClr val="black"/>
                </a:solidFill>
                <a:ea typeface="Calibri"/>
                <a:cs typeface="Times New Roman"/>
              </a:rPr>
              <a:t>Sans le troisième guide suprême : fin de la république islamique d’Iran ?</a:t>
            </a:r>
            <a:endParaRPr lang="fr-FR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29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La République Islamique </a:t>
            </a:r>
            <a:br>
              <a:rPr lang="fr-FR" sz="3600" dirty="0"/>
            </a:br>
            <a:r>
              <a:rPr lang="fr-FR" sz="3600" dirty="0"/>
              <a:t>contre la République Islamique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9"/>
            <a:ext cx="7200800" cy="467078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18/05/2017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Dr Majid Golpour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D5E6-084E-4A31-AF46-A2F49C82CB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0690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L’Iran en transition: vue d’ensemble </a:t>
            </a:r>
            <a:br>
              <a:rPr lang="fr-FR" sz="3600" b="1" dirty="0"/>
            </a:br>
            <a:r>
              <a:rPr lang="fr-FR" sz="3600" b="1" dirty="0"/>
              <a:t>des possibles processus de changement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9" y="1196752"/>
            <a:ext cx="8424936" cy="5472608"/>
          </a:xfrm>
        </p:spPr>
        <p:txBody>
          <a:bodyPr>
            <a:noAutofit/>
          </a:bodyPr>
          <a:lstStyle/>
          <a:p>
            <a:pPr marL="641055" lvl="2" indent="0" defTabSz="911725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800" b="1" dirty="0"/>
              <a:t>Gestion du changement  de l’intérieur </a:t>
            </a:r>
            <a:r>
              <a:rPr lang="fr-FR" sz="1800" dirty="0"/>
              <a:t>par les leaders du régime : </a:t>
            </a:r>
            <a:r>
              <a:rPr lang="fr-FR" sz="1800" dirty="0">
                <a:solidFill>
                  <a:prstClr val="black"/>
                </a:solidFill>
              </a:rPr>
              <a:t>Un changement constitutionnel , Un effondrement monumental et soudain du système de l’intérieur , Un coup d’état assumé ou rampant des gardiens de la révolution </a:t>
            </a:r>
            <a:endParaRPr lang="fr-F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dirty="0"/>
              <a:t> l’aile ultra conservateur: De liquidation institutionnel des réformateurs et le renforcement des ultra conservateur à la nécessité d’un président militaire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dirty="0"/>
              <a:t>L’aile « réformateur », affaiblissement électorale pour la promesse non tenue de JCPOA et la recherche d’un compromis avec les conservateurs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dirty="0"/>
              <a:t>Les  « députés » issues du  Corps des Gardiens de la Révolution Islamique ( GRI):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dirty="0"/>
              <a:t>Coup d’état militaire en faveur du 3eme guide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dirty="0"/>
              <a:t>Coup d’état militaire  pour stabiliser les conquêtes régionales ( par l’appui d’une puissance étrangère)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800" b="1" dirty="0"/>
              <a:t>Nouveau leadership </a:t>
            </a:r>
            <a:r>
              <a:rPr lang="fr-FR" sz="1800" dirty="0"/>
              <a:t>issu de la société civile organisée et la désobéissance civile et citoyenne (mouvements des droits humains; ouvriers et différentes catégories socio-professionnelles; des biens perdus; pour le retrait du voile obligatoire; pour trouver des solutions durables contre les catastrophes environnementales </a:t>
            </a:r>
            <a:r>
              <a:rPr lang="mr-IN" sz="1800" dirty="0"/>
              <a:t>…</a:t>
            </a:r>
            <a:r>
              <a:rPr lang="fr-FR" sz="1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A66561-E04B-4D62-B865-B737BAB2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050" y="6215662"/>
            <a:ext cx="1434925" cy="501928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</a:rPr>
              <a:t>Dr Majid 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Golpour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</a:rPr>
              <a:t> - 2018 - Tous droits de reproduction réservés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C120DB-5D29-43AE-978D-6546D678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1" y="6492898"/>
            <a:ext cx="2057400" cy="365125"/>
          </a:xfrm>
        </p:spPr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CD8E21-E237-487F-8829-AC1D9E6D80E7}"/>
              </a:ext>
            </a:extLst>
          </p:cNvPr>
          <p:cNvSpPr txBox="1">
            <a:spLocks/>
          </p:cNvSpPr>
          <p:nvPr/>
        </p:nvSpPr>
        <p:spPr>
          <a:xfrm>
            <a:off x="7674330" y="6369155"/>
            <a:ext cx="421481" cy="365125"/>
          </a:xfrm>
          <a:prstGeom prst="rect">
            <a:avLst/>
          </a:prstGeom>
        </p:spPr>
        <p:txBody>
          <a:bodyPr vert="horz" lIns="27354" tIns="45582" rIns="45582" bIns="45582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CA51C1-9B9F-44DB-BA40-BDB0FF4E4B15}"/>
              </a:ext>
            </a:extLst>
          </p:cNvPr>
          <p:cNvSpPr txBox="1">
            <a:spLocks/>
          </p:cNvSpPr>
          <p:nvPr/>
        </p:nvSpPr>
        <p:spPr>
          <a:xfrm>
            <a:off x="523875" y="117070"/>
            <a:ext cx="8134350" cy="443768"/>
          </a:xfrm>
          <a:prstGeom prst="rect">
            <a:avLst/>
          </a:prstGeom>
        </p:spPr>
        <p:txBody>
          <a:bodyPr vert="horz" lIns="91164" tIns="45582" rIns="91164" bIns="45582" rtlCol="0" anchor="b">
            <a:noAutofit/>
          </a:bodyPr>
          <a:lstStyle>
            <a:lvl1pPr algn="ctr" defTabSz="914265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prstClr val="black"/>
                </a:solidFill>
                <a:effectLst/>
                <a:cs typeface="Calibri" panose="020F0502020204030204" pitchFamily="34" charset="0"/>
              </a:rPr>
              <a:t>La place centrale d'une "institution" NON ELUE au sein du régime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C4EFE-0DF1-4DD6-BC45-859C4DAD6346}"/>
              </a:ext>
            </a:extLst>
          </p:cNvPr>
          <p:cNvSpPr/>
          <p:nvPr/>
        </p:nvSpPr>
        <p:spPr>
          <a:xfrm>
            <a:off x="5172329" y="4132858"/>
            <a:ext cx="1326305" cy="616471"/>
          </a:xfrm>
          <a:prstGeom prst="rect">
            <a:avLst/>
          </a:prstGeom>
          <a:solidFill>
            <a:srgbClr val="FF0000"/>
          </a:solidFill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D38EF-CED2-40EC-8538-01991C014DCB}"/>
              </a:ext>
            </a:extLst>
          </p:cNvPr>
          <p:cNvSpPr/>
          <p:nvPr/>
        </p:nvSpPr>
        <p:spPr>
          <a:xfrm>
            <a:off x="2990068" y="4811003"/>
            <a:ext cx="1368476" cy="652063"/>
          </a:xfrm>
          <a:prstGeom prst="rect">
            <a:avLst/>
          </a:prstGeom>
          <a:solidFill>
            <a:srgbClr val="FF0000"/>
          </a:solidFill>
          <a:ln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763C8DAC-9022-4218-824D-3B78EFBAD781}"/>
              </a:ext>
            </a:extLst>
          </p:cNvPr>
          <p:cNvSpPr/>
          <p:nvPr/>
        </p:nvSpPr>
        <p:spPr>
          <a:xfrm rot="10800000">
            <a:off x="2884741" y="1367304"/>
            <a:ext cx="1705178" cy="1128757"/>
          </a:xfrm>
          <a:prstGeom prst="triangle">
            <a:avLst>
              <a:gd name="adj" fmla="val 51636"/>
            </a:avLst>
          </a:prstGeom>
          <a:noFill/>
          <a:ln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DEA20-FEF4-4533-B158-6D29BA8748FD}"/>
              </a:ext>
            </a:extLst>
          </p:cNvPr>
          <p:cNvSpPr/>
          <p:nvPr/>
        </p:nvSpPr>
        <p:spPr>
          <a:xfrm>
            <a:off x="2019554" y="2353253"/>
            <a:ext cx="932268" cy="7159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3" tIns="45588" rIns="91173" bIns="45588"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EDAB90FC-8EBE-46E0-93B3-20A75636695C}"/>
              </a:ext>
            </a:extLst>
          </p:cNvPr>
          <p:cNvSpPr txBox="1">
            <a:spLocks/>
          </p:cNvSpPr>
          <p:nvPr/>
        </p:nvSpPr>
        <p:spPr>
          <a:xfrm>
            <a:off x="7660954" y="6812607"/>
            <a:ext cx="421481" cy="365125"/>
          </a:xfrm>
          <a:prstGeom prst="rect">
            <a:avLst/>
          </a:prstGeom>
        </p:spPr>
        <p:txBody>
          <a:bodyPr vert="horz" lIns="27354" tIns="45582" rIns="45582" bIns="45582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612953-3150-4503-B5BE-2BF50DB8D840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2477ECFE-ABB1-4AA5-B4C6-F5F3D8DFF031}"/>
              </a:ext>
            </a:extLst>
          </p:cNvPr>
          <p:cNvSpPr/>
          <p:nvPr/>
        </p:nvSpPr>
        <p:spPr>
          <a:xfrm rot="10800000">
            <a:off x="2990081" y="1432506"/>
            <a:ext cx="1476359" cy="940507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35887" tIns="45588" rIns="91173" bIns="45588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961E561-1BF3-4818-9D65-459D716CD901}"/>
              </a:ext>
            </a:extLst>
          </p:cNvPr>
          <p:cNvCxnSpPr>
            <a:cxnSpLocks/>
          </p:cNvCxnSpPr>
          <p:nvPr/>
        </p:nvCxnSpPr>
        <p:spPr>
          <a:xfrm flipH="1" flipV="1">
            <a:off x="3728246" y="2452123"/>
            <a:ext cx="38817" cy="2322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D56AB8F-64A9-4545-923E-33426E251DAE}"/>
              </a:ext>
            </a:extLst>
          </p:cNvPr>
          <p:cNvCxnSpPr>
            <a:cxnSpLocks/>
          </p:cNvCxnSpPr>
          <p:nvPr/>
        </p:nvCxnSpPr>
        <p:spPr>
          <a:xfrm>
            <a:off x="3602330" y="2346587"/>
            <a:ext cx="0" cy="24275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DFB23B-A2AD-426C-8AE1-134360CD8B23}"/>
              </a:ext>
            </a:extLst>
          </p:cNvPr>
          <p:cNvSpPr/>
          <p:nvPr/>
        </p:nvSpPr>
        <p:spPr>
          <a:xfrm>
            <a:off x="3062282" y="4875673"/>
            <a:ext cx="1240823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Conseil des 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Gardiens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de la Constitution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967CD83-7054-43AD-90B1-60D686209E02}"/>
              </a:ext>
            </a:extLst>
          </p:cNvPr>
          <p:cNvCxnSpPr>
            <a:cxnSpLocks/>
          </p:cNvCxnSpPr>
          <p:nvPr/>
        </p:nvCxnSpPr>
        <p:spPr>
          <a:xfrm flipH="1">
            <a:off x="4321290" y="4677265"/>
            <a:ext cx="901221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95EEEDA-4FEE-4192-95FC-89364D8AD1FE}"/>
              </a:ext>
            </a:extLst>
          </p:cNvPr>
          <p:cNvSpPr/>
          <p:nvPr/>
        </p:nvSpPr>
        <p:spPr>
          <a:xfrm>
            <a:off x="5276516" y="1456074"/>
            <a:ext cx="1188132" cy="556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Haut Conseil 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De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Sécurité Nationale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64790-4574-49A4-882D-307D5C65CDA7}"/>
              </a:ext>
            </a:extLst>
          </p:cNvPr>
          <p:cNvSpPr/>
          <p:nvPr/>
        </p:nvSpPr>
        <p:spPr>
          <a:xfrm>
            <a:off x="5276516" y="2156985"/>
            <a:ext cx="11881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Toutes 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Forces Armées 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(Réguliers Pasdaran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 Plus)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A3C0C1-164C-4934-BFD7-EC9FFF7BF7F0}"/>
              </a:ext>
            </a:extLst>
          </p:cNvPr>
          <p:cNvSpPr/>
          <p:nvPr/>
        </p:nvSpPr>
        <p:spPr>
          <a:xfrm>
            <a:off x="5276516" y="2949129"/>
            <a:ext cx="1188132" cy="535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Directeur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 de la télévision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 et de la radio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1BD4C-EBC3-4201-AF31-0086AE928CAC}"/>
              </a:ext>
            </a:extLst>
          </p:cNvPr>
          <p:cNvSpPr/>
          <p:nvPr/>
        </p:nvSpPr>
        <p:spPr>
          <a:xfrm>
            <a:off x="5222510" y="3597145"/>
            <a:ext cx="124213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Présidence 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de la Justice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688E1-5B80-49BB-90CF-4E15711B4E5D}"/>
              </a:ext>
            </a:extLst>
          </p:cNvPr>
          <p:cNvSpPr/>
          <p:nvPr/>
        </p:nvSpPr>
        <p:spPr>
          <a:xfrm>
            <a:off x="5223836" y="4173209"/>
            <a:ext cx="1240823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Conseil 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de Discernement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DC14C1-0232-4283-BA2F-539DAB16FCCE}"/>
              </a:ext>
            </a:extLst>
          </p:cNvPr>
          <p:cNvSpPr/>
          <p:nvPr/>
        </p:nvSpPr>
        <p:spPr>
          <a:xfrm>
            <a:off x="5222510" y="4893289"/>
            <a:ext cx="124213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Parlement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2FC6FE-5C42-4FA9-99B5-7829DBF990DD}"/>
              </a:ext>
            </a:extLst>
          </p:cNvPr>
          <p:cNvSpPr/>
          <p:nvPr/>
        </p:nvSpPr>
        <p:spPr>
          <a:xfrm>
            <a:off x="5222510" y="5541361"/>
            <a:ext cx="124213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Président 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de la République 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E8DBD5B-625F-498F-892C-B9FE8FDB90C7}"/>
              </a:ext>
            </a:extLst>
          </p:cNvPr>
          <p:cNvCxnSpPr>
            <a:cxnSpLocks/>
          </p:cNvCxnSpPr>
          <p:nvPr/>
        </p:nvCxnSpPr>
        <p:spPr>
          <a:xfrm flipV="1">
            <a:off x="6572660" y="4213617"/>
            <a:ext cx="0" cy="175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FA68117-AF28-45A3-B2A2-171EBDA7054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99247" y="1734520"/>
            <a:ext cx="577270" cy="87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881DD59-795A-49F7-BC61-0295A5F3A75C}"/>
              </a:ext>
            </a:extLst>
          </p:cNvPr>
          <p:cNvCxnSpPr>
            <a:cxnSpLocks/>
          </p:cNvCxnSpPr>
          <p:nvPr/>
        </p:nvCxnSpPr>
        <p:spPr>
          <a:xfrm flipV="1">
            <a:off x="4682450" y="1934263"/>
            <a:ext cx="594066" cy="1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62CB8F5-EE00-4E37-B358-035357213A5B}"/>
              </a:ext>
            </a:extLst>
          </p:cNvPr>
          <p:cNvCxnSpPr>
            <a:cxnSpLocks/>
          </p:cNvCxnSpPr>
          <p:nvPr/>
        </p:nvCxnSpPr>
        <p:spPr>
          <a:xfrm>
            <a:off x="4628444" y="2040193"/>
            <a:ext cx="594066" cy="220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3C6855E-1C47-4420-9BB5-6460110FE963}"/>
              </a:ext>
            </a:extLst>
          </p:cNvPr>
          <p:cNvCxnSpPr>
            <a:cxnSpLocks/>
          </p:cNvCxnSpPr>
          <p:nvPr/>
        </p:nvCxnSpPr>
        <p:spPr>
          <a:xfrm>
            <a:off x="4574482" y="2100834"/>
            <a:ext cx="648073" cy="37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7AB4F15-2F82-4A4B-9822-8721C930BBA1}"/>
              </a:ext>
            </a:extLst>
          </p:cNvPr>
          <p:cNvCxnSpPr>
            <a:cxnSpLocks/>
          </p:cNvCxnSpPr>
          <p:nvPr/>
        </p:nvCxnSpPr>
        <p:spPr>
          <a:xfrm>
            <a:off x="4484941" y="2152639"/>
            <a:ext cx="737570" cy="796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9F6C86F-B8C5-4A61-B6D7-8C8D2D161B70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4443570" y="2268517"/>
            <a:ext cx="784518" cy="89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25C4E21-655B-470B-8815-4084FD285CE8}"/>
              </a:ext>
            </a:extLst>
          </p:cNvPr>
          <p:cNvCxnSpPr>
            <a:cxnSpLocks/>
          </p:cNvCxnSpPr>
          <p:nvPr/>
        </p:nvCxnSpPr>
        <p:spPr>
          <a:xfrm>
            <a:off x="4331413" y="2346611"/>
            <a:ext cx="891098" cy="1282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70006B6-E76C-4ECA-86C6-1CC493FD2DC3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300421" y="2404634"/>
            <a:ext cx="922133" cy="144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DDBECBE-756B-4FFD-AC25-20CBCC1FBA9D}"/>
              </a:ext>
            </a:extLst>
          </p:cNvPr>
          <p:cNvCxnSpPr>
            <a:cxnSpLocks/>
          </p:cNvCxnSpPr>
          <p:nvPr/>
        </p:nvCxnSpPr>
        <p:spPr>
          <a:xfrm>
            <a:off x="4250402" y="2431032"/>
            <a:ext cx="972108" cy="1782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A7A0C13-64C8-4724-98B0-BEBCC8DF61BC}"/>
              </a:ext>
            </a:extLst>
          </p:cNvPr>
          <p:cNvCxnSpPr/>
          <p:nvPr/>
        </p:nvCxnSpPr>
        <p:spPr>
          <a:xfrm>
            <a:off x="4213192" y="2484146"/>
            <a:ext cx="97210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EAD4C55-4FB8-4746-B789-CA61A6017C13}"/>
              </a:ext>
            </a:extLst>
          </p:cNvPr>
          <p:cNvCxnSpPr>
            <a:cxnSpLocks/>
          </p:cNvCxnSpPr>
          <p:nvPr/>
        </p:nvCxnSpPr>
        <p:spPr>
          <a:xfrm>
            <a:off x="5384528" y="4677265"/>
            <a:ext cx="16201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E415EF3-68D7-4A54-9AD9-CA37D1AB66AA}"/>
              </a:ext>
            </a:extLst>
          </p:cNvPr>
          <p:cNvCxnSpPr>
            <a:cxnSpLocks/>
          </p:cNvCxnSpPr>
          <p:nvPr/>
        </p:nvCxnSpPr>
        <p:spPr>
          <a:xfrm>
            <a:off x="4358416" y="5037305"/>
            <a:ext cx="826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36FA826-D19D-47F0-8895-44B33945147D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358414" y="5109313"/>
            <a:ext cx="864096" cy="684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E5B1496-6326-43D2-A8EE-D8D506B098C9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358414" y="5145317"/>
            <a:ext cx="864096" cy="684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3D4D337-65EA-4ADF-A6C8-455C683E1127}"/>
              </a:ext>
            </a:extLst>
          </p:cNvPr>
          <p:cNvCxnSpPr>
            <a:cxnSpLocks/>
          </p:cNvCxnSpPr>
          <p:nvPr/>
        </p:nvCxnSpPr>
        <p:spPr>
          <a:xfrm>
            <a:off x="4331424" y="5973409"/>
            <a:ext cx="840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D694BBD-F53D-4208-BDC0-20480B8F8587}"/>
              </a:ext>
            </a:extLst>
          </p:cNvPr>
          <p:cNvSpPr/>
          <p:nvPr/>
        </p:nvSpPr>
        <p:spPr>
          <a:xfrm>
            <a:off x="3062269" y="5541361"/>
            <a:ext cx="123810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Elections/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présidentielles 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9777946-7ED9-405D-882E-A38EE0CAF799}"/>
              </a:ext>
            </a:extLst>
          </p:cNvPr>
          <p:cNvCxnSpPr>
            <a:cxnSpLocks/>
          </p:cNvCxnSpPr>
          <p:nvPr/>
        </p:nvCxnSpPr>
        <p:spPr>
          <a:xfrm>
            <a:off x="2954258" y="2080668"/>
            <a:ext cx="0" cy="3964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2D4EC46-C1CB-4946-A687-0BA2510C20E5}"/>
              </a:ext>
            </a:extLst>
          </p:cNvPr>
          <p:cNvCxnSpPr>
            <a:cxnSpLocks/>
          </p:cNvCxnSpPr>
          <p:nvPr/>
        </p:nvCxnSpPr>
        <p:spPr>
          <a:xfrm flipV="1">
            <a:off x="2573822" y="1772048"/>
            <a:ext cx="585347" cy="58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F9C1393A-096E-499B-B0DC-49F5F2DEB6CF}"/>
              </a:ext>
            </a:extLst>
          </p:cNvPr>
          <p:cNvCxnSpPr>
            <a:cxnSpLocks/>
          </p:cNvCxnSpPr>
          <p:nvPr/>
        </p:nvCxnSpPr>
        <p:spPr>
          <a:xfrm flipH="1">
            <a:off x="2387516" y="1670546"/>
            <a:ext cx="674755" cy="69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3DE208B-19D1-4A14-AB29-8076B05A1B46}"/>
              </a:ext>
            </a:extLst>
          </p:cNvPr>
          <p:cNvCxnSpPr>
            <a:cxnSpLocks/>
          </p:cNvCxnSpPr>
          <p:nvPr/>
        </p:nvCxnSpPr>
        <p:spPr>
          <a:xfrm flipH="1">
            <a:off x="2252003" y="1583967"/>
            <a:ext cx="750685" cy="7890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78A025E-A5C2-4D8C-851F-F361C9DD3123}"/>
              </a:ext>
            </a:extLst>
          </p:cNvPr>
          <p:cNvCxnSpPr/>
          <p:nvPr/>
        </p:nvCxnSpPr>
        <p:spPr>
          <a:xfrm>
            <a:off x="2467090" y="885693"/>
            <a:ext cx="45905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64EA47D-787B-4EBB-9388-07362358EF89}"/>
              </a:ext>
            </a:extLst>
          </p:cNvPr>
          <p:cNvSpPr/>
          <p:nvPr/>
        </p:nvSpPr>
        <p:spPr>
          <a:xfrm>
            <a:off x="5149581" y="6189488"/>
            <a:ext cx="1315079" cy="544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Désignation</a:t>
            </a:r>
          </a:p>
          <a:p>
            <a:pPr algn="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 influence directe </a:t>
            </a:r>
          </a:p>
          <a:p>
            <a:pPr algn="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Influence secrète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FC8548-3ACA-47E7-AB08-CFBE9F1D7571}"/>
              </a:ext>
            </a:extLst>
          </p:cNvPr>
          <p:cNvSpPr/>
          <p:nvPr/>
        </p:nvSpPr>
        <p:spPr>
          <a:xfrm>
            <a:off x="2083800" y="2437760"/>
            <a:ext cx="800943" cy="5624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173" tIns="45588" rIns="91173" bIns="455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Assemblée 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Des  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cs typeface="Calibri" panose="020F0502020204030204" pitchFamily="34" charset="0"/>
              </a:rPr>
              <a:t>Experts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BA252DB-8391-40AB-906B-F1C725F68834}"/>
              </a:ext>
            </a:extLst>
          </p:cNvPr>
          <p:cNvSpPr txBox="1"/>
          <p:nvPr/>
        </p:nvSpPr>
        <p:spPr>
          <a:xfrm>
            <a:off x="2364228" y="496396"/>
            <a:ext cx="4503672" cy="597882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cs typeface="Calibri" panose="020F0502020204030204" pitchFamily="34" charset="0"/>
              </a:rPr>
              <a:t>les Fondements de la  Légitimité du Pouvoir des </a:t>
            </a:r>
            <a:r>
              <a:rPr lang="fr-FR" sz="1600" dirty="0" err="1">
                <a:solidFill>
                  <a:prstClr val="black"/>
                </a:solidFill>
                <a:cs typeface="Calibri" panose="020F0502020204030204" pitchFamily="34" charset="0"/>
              </a:rPr>
              <a:t>Faqih</a:t>
            </a:r>
            <a:r>
              <a:rPr lang="fr-FR" sz="1600" dirty="0">
                <a:solidFill>
                  <a:prstClr val="black"/>
                </a:solidFill>
                <a:cs typeface="Calibri" panose="020F0502020204030204" pitchFamily="34" charset="0"/>
              </a:rPr>
              <a:t> en Iran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52266AE-ACBF-4AEC-88DA-F11B5DB9C557}"/>
              </a:ext>
            </a:extLst>
          </p:cNvPr>
          <p:cNvSpPr txBox="1"/>
          <p:nvPr/>
        </p:nvSpPr>
        <p:spPr>
          <a:xfrm>
            <a:off x="3260111" y="1374514"/>
            <a:ext cx="936299" cy="764119"/>
          </a:xfrm>
          <a:prstGeom prst="rect">
            <a:avLst/>
          </a:prstGeom>
          <a:noFill/>
        </p:spPr>
        <p:txBody>
          <a:bodyPr wrap="square" lIns="91173" tIns="45588" rIns="91173" bIns="45588" rtlCol="0" anchor="ctr">
            <a:no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Guide de la Révolution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Islamique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9D4093F-ED83-4A07-A34F-A864838F61E9}"/>
              </a:ext>
            </a:extLst>
          </p:cNvPr>
          <p:cNvSpPr txBox="1"/>
          <p:nvPr/>
        </p:nvSpPr>
        <p:spPr>
          <a:xfrm rot="18889430">
            <a:off x="3560892" y="1880854"/>
            <a:ext cx="1481945" cy="399619"/>
          </a:xfrm>
          <a:prstGeom prst="rect">
            <a:avLst/>
          </a:prstGeom>
          <a:noFill/>
        </p:spPr>
        <p:txBody>
          <a:bodyPr wrap="square" lIns="91173" tIns="45588" rIns="91173" bIns="45588" rtlCol="0">
            <a:normAutofit fontScale="85000" lnSpcReduction="20000"/>
          </a:bodyPr>
          <a:lstStyle/>
          <a:p>
            <a:pPr algn="ctr"/>
            <a:r>
              <a:rPr lang="fr-FR" sz="1400" dirty="0" err="1">
                <a:solidFill>
                  <a:prstClr val="black"/>
                </a:solidFill>
                <a:cs typeface="Calibri" panose="020F0502020204030204" pitchFamily="34" charset="0"/>
              </a:rPr>
              <a:t>Welayat</a:t>
            </a:r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-al-</a:t>
            </a:r>
            <a:r>
              <a:rPr lang="fr-FR" sz="1400" dirty="0" err="1">
                <a:solidFill>
                  <a:prstClr val="black"/>
                </a:solidFill>
                <a:cs typeface="Calibri" panose="020F0502020204030204" pitchFamily="34" charset="0"/>
              </a:rPr>
              <a:t>Faqih</a:t>
            </a:r>
            <a:endParaRPr lang="fr-FR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Désigné à vie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2747876-E50E-43CE-AB03-F398E46E0564}"/>
              </a:ext>
            </a:extLst>
          </p:cNvPr>
          <p:cNvCxnSpPr>
            <a:cxnSpLocks/>
          </p:cNvCxnSpPr>
          <p:nvPr/>
        </p:nvCxnSpPr>
        <p:spPr>
          <a:xfrm>
            <a:off x="5228091" y="6345886"/>
            <a:ext cx="426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77E0C1B-38D4-47BA-BF61-2316F29E83AA}"/>
              </a:ext>
            </a:extLst>
          </p:cNvPr>
          <p:cNvCxnSpPr>
            <a:cxnSpLocks/>
          </p:cNvCxnSpPr>
          <p:nvPr/>
        </p:nvCxnSpPr>
        <p:spPr>
          <a:xfrm>
            <a:off x="5247635" y="6549473"/>
            <a:ext cx="298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5E6BD26-0E30-4E9D-B0D3-6F6DE899A523}"/>
              </a:ext>
            </a:extLst>
          </p:cNvPr>
          <p:cNvCxnSpPr>
            <a:cxnSpLocks/>
          </p:cNvCxnSpPr>
          <p:nvPr/>
        </p:nvCxnSpPr>
        <p:spPr>
          <a:xfrm>
            <a:off x="5247635" y="6693489"/>
            <a:ext cx="29895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CA6FC032-9B26-47E3-BB23-C5BE2273E620}"/>
              </a:ext>
            </a:extLst>
          </p:cNvPr>
          <p:cNvSpPr txBox="1"/>
          <p:nvPr/>
        </p:nvSpPr>
        <p:spPr>
          <a:xfrm rot="16200000">
            <a:off x="5983758" y="4990364"/>
            <a:ext cx="1602913" cy="369065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Niveau sociétal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64E3C08-65A7-4C01-B3DD-51CA4E448F3E}"/>
              </a:ext>
            </a:extLst>
          </p:cNvPr>
          <p:cNvSpPr txBox="1"/>
          <p:nvPr/>
        </p:nvSpPr>
        <p:spPr>
          <a:xfrm rot="16200000">
            <a:off x="2710157" y="3490521"/>
            <a:ext cx="1368554" cy="307510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Niveau normatif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8E28685-238E-496E-9FA9-FA9E5297F74D}"/>
              </a:ext>
            </a:extLst>
          </p:cNvPr>
          <p:cNvSpPr txBox="1"/>
          <p:nvPr/>
        </p:nvSpPr>
        <p:spPr>
          <a:xfrm>
            <a:off x="2316093" y="6170284"/>
            <a:ext cx="1510772" cy="522954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Sens et processus </a:t>
            </a:r>
          </a:p>
          <a:p>
            <a:pPr algn="r"/>
            <a:r>
              <a:rPr lang="fr-FR" sz="1400" dirty="0">
                <a:solidFill>
                  <a:prstClr val="black"/>
                </a:solidFill>
                <a:cs typeface="Calibri" panose="020F0502020204030204" pitchFamily="34" charset="0"/>
              </a:rPr>
              <a:t>de la légitimité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055F8B-9783-4932-B2C8-811086DB9DFC}"/>
              </a:ext>
            </a:extLst>
          </p:cNvPr>
          <p:cNvSpPr txBox="1"/>
          <p:nvPr/>
        </p:nvSpPr>
        <p:spPr>
          <a:xfrm>
            <a:off x="6759688" y="6178989"/>
            <a:ext cx="2300381" cy="765336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Comprendre le mécanisme du fonctionnement du système politique</a:t>
            </a:r>
          </a:p>
        </p:txBody>
      </p:sp>
    </p:spTree>
    <p:extLst>
      <p:ext uri="{BB962C8B-B14F-4D97-AF65-F5344CB8AC3E}">
        <p14:creationId xmlns:p14="http://schemas.microsoft.com/office/powerpoint/2010/main" val="359191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67545" y="1421673"/>
            <a:ext cx="8221806" cy="5175683"/>
            <a:chOff x="172728" y="180714"/>
            <a:chExt cx="8916801" cy="5768566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BBE9313-6CD9-4B8F-8551-757AE0B81BC6}"/>
                </a:ext>
              </a:extLst>
            </p:cNvPr>
            <p:cNvCxnSpPr>
              <a:cxnSpLocks/>
              <a:stCxn id="11" idx="0"/>
              <a:endCxn id="12" idx="0"/>
            </p:cNvCxnSpPr>
            <p:nvPr/>
          </p:nvCxnSpPr>
          <p:spPr>
            <a:xfrm>
              <a:off x="5472098" y="3136979"/>
              <a:ext cx="3624" cy="24400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ccolade ouvrante 3">
              <a:extLst>
                <a:ext uri="{FF2B5EF4-FFF2-40B4-BE49-F238E27FC236}">
                  <a16:creationId xmlns:a16="http://schemas.microsoft.com/office/drawing/2014/main" id="{E11876AE-7466-4756-97A1-1E9C8349B37E}"/>
                </a:ext>
              </a:extLst>
            </p:cNvPr>
            <p:cNvSpPr/>
            <p:nvPr/>
          </p:nvSpPr>
          <p:spPr>
            <a:xfrm>
              <a:off x="754381" y="683493"/>
              <a:ext cx="571763" cy="5113413"/>
            </a:xfrm>
            <a:prstGeom prst="leftBrac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156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B76CD3-2385-4E3B-AD95-713E24690006}"/>
                </a:ext>
              </a:extLst>
            </p:cNvPr>
            <p:cNvSpPr/>
            <p:nvPr/>
          </p:nvSpPr>
          <p:spPr>
            <a:xfrm>
              <a:off x="4080815" y="180714"/>
              <a:ext cx="2578417" cy="998403"/>
            </a:xfrm>
            <a:prstGeom prst="rect">
              <a:avLst/>
            </a:prstGeom>
            <a:solidFill>
              <a:srgbClr val="FF5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2400" b="1" dirty="0">
                  <a:solidFill>
                    <a:prstClr val="white"/>
                  </a:solidFill>
                </a:rPr>
                <a:t>Guide suprême 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82441EB-75AA-47A1-A9F3-3F081DC7EF20}"/>
                </a:ext>
              </a:extLst>
            </p:cNvPr>
            <p:cNvSpPr/>
            <p:nvPr/>
          </p:nvSpPr>
          <p:spPr>
            <a:xfrm>
              <a:off x="1161564" y="773597"/>
              <a:ext cx="2093230" cy="643011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Leaders des prières du vendredi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4AEC1784-1FF4-46CA-A81D-760B1321E3F3}"/>
                </a:ext>
              </a:extLst>
            </p:cNvPr>
            <p:cNvSpPr/>
            <p:nvPr/>
          </p:nvSpPr>
          <p:spPr>
            <a:xfrm>
              <a:off x="1161563" y="1480291"/>
              <a:ext cx="2083827" cy="60986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Représentants du guide en province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9BA3DBD-869D-49D0-A693-8CB6797FB687}"/>
                </a:ext>
              </a:extLst>
            </p:cNvPr>
            <p:cNvSpPr/>
            <p:nvPr/>
          </p:nvSpPr>
          <p:spPr>
            <a:xfrm>
              <a:off x="1161563" y="2182815"/>
              <a:ext cx="2121932" cy="55606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Fondations « </a:t>
              </a:r>
              <a:r>
                <a:rPr lang="fr-FR" sz="1400" b="1" dirty="0" err="1">
                  <a:solidFill>
                    <a:prstClr val="white"/>
                  </a:solidFill>
                </a:rPr>
                <a:t>Bonyad</a:t>
              </a:r>
              <a:r>
                <a:rPr lang="fr-FR" sz="1400" b="1" dirty="0">
                  <a:solidFill>
                    <a:prstClr val="white"/>
                  </a:solidFill>
                </a:rPr>
                <a:t>"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B850BEB1-9EEE-48EA-9FDA-94F9360AF318}"/>
                </a:ext>
              </a:extLst>
            </p:cNvPr>
            <p:cNvSpPr/>
            <p:nvPr/>
          </p:nvSpPr>
          <p:spPr>
            <a:xfrm>
              <a:off x="172728" y="587834"/>
              <a:ext cx="503650" cy="522561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 defTabSz="911560"/>
              <a:r>
                <a:rPr lang="fr-FR" sz="1600" b="1" dirty="0">
                  <a:solidFill>
                    <a:prstClr val="white"/>
                  </a:solidFill>
                </a:rPr>
                <a:t>Conseil du discernement de l'intérêt supérieur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DB314AA-2C1E-451F-9202-EB4773C09FCB}"/>
                </a:ext>
              </a:extLst>
            </p:cNvPr>
            <p:cNvSpPr/>
            <p:nvPr/>
          </p:nvSpPr>
          <p:spPr>
            <a:xfrm>
              <a:off x="1163317" y="2847183"/>
              <a:ext cx="2135985" cy="68383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Élection de l’assemblée des experts</a:t>
              </a:r>
            </a:p>
          </p:txBody>
        </p:sp>
        <p:sp>
          <p:nvSpPr>
            <p:cNvPr id="11" name="Triangle isocèle 10">
              <a:extLst>
                <a:ext uri="{FF2B5EF4-FFF2-40B4-BE49-F238E27FC236}">
                  <a16:creationId xmlns:a16="http://schemas.microsoft.com/office/drawing/2014/main" id="{313FA7C6-9B2E-470F-86AD-32DDD1003184}"/>
                </a:ext>
              </a:extLst>
            </p:cNvPr>
            <p:cNvSpPr/>
            <p:nvPr/>
          </p:nvSpPr>
          <p:spPr>
            <a:xfrm rot="10800000">
              <a:off x="4427983" y="1342700"/>
              <a:ext cx="2088231" cy="1794279"/>
            </a:xfrm>
            <a:prstGeom prst="triangl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endParaRPr lang="fr-FR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76FE0FDB-5573-431E-BC65-DDBF127EA329}"/>
                </a:ext>
              </a:extLst>
            </p:cNvPr>
            <p:cNvSpPr/>
            <p:nvPr/>
          </p:nvSpPr>
          <p:spPr>
            <a:xfrm>
              <a:off x="2627784" y="5577024"/>
              <a:ext cx="5695875" cy="37225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600" b="1" dirty="0">
                  <a:solidFill>
                    <a:prstClr val="white"/>
                  </a:solidFill>
                </a:rPr>
                <a:t>Élection de l’Assemblée islamique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561EDD9F-372A-449B-B7D2-864EE78EDF77}"/>
                </a:ext>
              </a:extLst>
            </p:cNvPr>
            <p:cNvSpPr/>
            <p:nvPr/>
          </p:nvSpPr>
          <p:spPr>
            <a:xfrm>
              <a:off x="7162758" y="1628408"/>
              <a:ext cx="1926771" cy="75416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Commandant en chef des armées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08D84B1-AA4B-44DE-A882-C58B3852B05B}"/>
                </a:ext>
              </a:extLst>
            </p:cNvPr>
            <p:cNvSpPr/>
            <p:nvPr/>
          </p:nvSpPr>
          <p:spPr>
            <a:xfrm>
              <a:off x="7146951" y="2539177"/>
              <a:ext cx="1926771" cy="7010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Gardiens de la Révolution Islamique IRGS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DD8FFF4-5C1F-4268-9DF7-4E610ABB16CB}"/>
                </a:ext>
              </a:extLst>
            </p:cNvPr>
            <p:cNvSpPr/>
            <p:nvPr/>
          </p:nvSpPr>
          <p:spPr>
            <a:xfrm>
              <a:off x="7146951" y="3460256"/>
              <a:ext cx="1904331" cy="70332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Directeur de la RV et de la Radio national IRIB 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A2EF755-7B28-45DB-8B06-97B3D374D8BA}"/>
                </a:ext>
              </a:extLst>
            </p:cNvPr>
            <p:cNvSpPr/>
            <p:nvPr/>
          </p:nvSpPr>
          <p:spPr>
            <a:xfrm>
              <a:off x="7137546" y="4364971"/>
              <a:ext cx="1897349" cy="67431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</a:rPr>
                <a:t>Chef du pouvoir judicaire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0FC8790-524D-4AC1-B336-2F16780D0D5C}"/>
                </a:ext>
              </a:extLst>
            </p:cNvPr>
            <p:cNvSpPr txBox="1"/>
            <p:nvPr/>
          </p:nvSpPr>
          <p:spPr>
            <a:xfrm>
              <a:off x="4585173" y="1371342"/>
              <a:ext cx="1773849" cy="1026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560"/>
              <a:r>
                <a:rPr lang="fr-FR" sz="14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Conseil des Gardiens</a:t>
              </a:r>
            </a:p>
            <a:p>
              <a:pPr algn="ctr" defTabSz="911560"/>
              <a:r>
                <a:rPr lang="fr-FR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de la </a:t>
              </a:r>
            </a:p>
            <a:p>
              <a:pPr algn="ctr" defTabSz="911560"/>
              <a:r>
                <a:rPr lang="fr-FR" sz="12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Constitution</a:t>
              </a:r>
            </a:p>
          </p:txBody>
        </p:sp>
        <p:cxnSp>
          <p:nvCxnSpPr>
            <p:cNvPr id="21" name="Connecteur : en angle 20">
              <a:extLst>
                <a:ext uri="{FF2B5EF4-FFF2-40B4-BE49-F238E27FC236}">
                  <a16:creationId xmlns:a16="http://schemas.microsoft.com/office/drawing/2014/main" id="{B9A32C62-4F1F-4FFD-A26A-0DEBFA766733}"/>
                </a:ext>
              </a:extLst>
            </p:cNvPr>
            <p:cNvCxnSpPr>
              <a:cxnSpLocks/>
              <a:stCxn id="5" idx="3"/>
              <a:endCxn id="16" idx="1"/>
            </p:cNvCxnSpPr>
            <p:nvPr/>
          </p:nvCxnSpPr>
          <p:spPr>
            <a:xfrm>
              <a:off x="6659232" y="679916"/>
              <a:ext cx="478314" cy="40222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8E7E48D7-F7FF-4818-9F50-0702AADCCE84}"/>
                </a:ext>
              </a:extLst>
            </p:cNvPr>
            <p:cNvCxnSpPr>
              <a:cxnSpLocks/>
              <a:stCxn id="5" idx="3"/>
              <a:endCxn id="15" idx="1"/>
            </p:cNvCxnSpPr>
            <p:nvPr/>
          </p:nvCxnSpPr>
          <p:spPr>
            <a:xfrm>
              <a:off x="6659232" y="679916"/>
              <a:ext cx="487719" cy="3132000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5B8B35-CBEC-4768-87E5-94DE6D39061F}"/>
                </a:ext>
              </a:extLst>
            </p:cNvPr>
            <p:cNvSpPr/>
            <p:nvPr/>
          </p:nvSpPr>
          <p:spPr>
            <a:xfrm rot="16200000">
              <a:off x="-568488" y="1752803"/>
              <a:ext cx="2872424" cy="350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1560"/>
              <a:r>
                <a:rPr lang="fr-FR" sz="1500" b="1" dirty="0">
                  <a:solidFill>
                    <a:prstClr val="black"/>
                  </a:solidFill>
                </a:rPr>
                <a:t>"Arbitrage Institutionnel"</a:t>
              </a:r>
            </a:p>
          </p:txBody>
        </p:sp>
        <p:cxnSp>
          <p:nvCxnSpPr>
            <p:cNvPr id="24" name="Connecteur : en angle 23">
              <a:extLst>
                <a:ext uri="{FF2B5EF4-FFF2-40B4-BE49-F238E27FC236}">
                  <a16:creationId xmlns:a16="http://schemas.microsoft.com/office/drawing/2014/main" id="{B9DB4040-64CB-454B-9017-2E3EDF53B646}"/>
                </a:ext>
              </a:extLst>
            </p:cNvPr>
            <p:cNvCxnSpPr>
              <a:cxnSpLocks/>
              <a:stCxn id="5" idx="3"/>
              <a:endCxn id="14" idx="1"/>
            </p:cNvCxnSpPr>
            <p:nvPr/>
          </p:nvCxnSpPr>
          <p:spPr>
            <a:xfrm>
              <a:off x="6659232" y="679916"/>
              <a:ext cx="487719" cy="2209772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 : en angle 24">
              <a:extLst>
                <a:ext uri="{FF2B5EF4-FFF2-40B4-BE49-F238E27FC236}">
                  <a16:creationId xmlns:a16="http://schemas.microsoft.com/office/drawing/2014/main" id="{606FD93B-D106-436A-A68F-645303301EA2}"/>
                </a:ext>
              </a:extLst>
            </p:cNvPr>
            <p:cNvCxnSpPr>
              <a:cxnSpLocks/>
              <a:stCxn id="5" idx="3"/>
              <a:endCxn id="13" idx="1"/>
            </p:cNvCxnSpPr>
            <p:nvPr/>
          </p:nvCxnSpPr>
          <p:spPr>
            <a:xfrm>
              <a:off x="6659232" y="679916"/>
              <a:ext cx="503526" cy="132557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 : en angle 25">
              <a:extLst>
                <a:ext uri="{FF2B5EF4-FFF2-40B4-BE49-F238E27FC236}">
                  <a16:creationId xmlns:a16="http://schemas.microsoft.com/office/drawing/2014/main" id="{BDA5E82C-EBC6-4F61-95FC-BA254C70D6F1}"/>
                </a:ext>
              </a:extLst>
            </p:cNvPr>
            <p:cNvCxnSpPr>
              <a:cxnSpLocks/>
              <a:endCxn id="35" idx="3"/>
            </p:cNvCxnSpPr>
            <p:nvPr/>
          </p:nvCxnSpPr>
          <p:spPr>
            <a:xfrm rot="5400000">
              <a:off x="1958255" y="2962385"/>
              <a:ext cx="3833709" cy="761828"/>
            </a:xfrm>
            <a:prstGeom prst="bentConnector2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F630848C-97E8-43B2-9E17-9BF3AFF5A2B4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rot="10800000" flipV="1">
              <a:off x="3465338" y="2190042"/>
              <a:ext cx="1394419" cy="17795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191E3C6A-0ED3-4739-BF83-3E72D53A52CB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rot="10800000" flipV="1">
              <a:off x="3299303" y="679916"/>
              <a:ext cx="781513" cy="2509186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 : en angle 28">
              <a:extLst>
                <a:ext uri="{FF2B5EF4-FFF2-40B4-BE49-F238E27FC236}">
                  <a16:creationId xmlns:a16="http://schemas.microsoft.com/office/drawing/2014/main" id="{3350334E-F9EF-4A7A-A1BB-B487C92135FE}"/>
                </a:ext>
              </a:extLst>
            </p:cNvPr>
            <p:cNvCxnSpPr>
              <a:cxnSpLocks/>
              <a:stCxn id="10" idx="3"/>
              <a:endCxn id="5" idx="1"/>
            </p:cNvCxnSpPr>
            <p:nvPr/>
          </p:nvCxnSpPr>
          <p:spPr>
            <a:xfrm flipV="1">
              <a:off x="3299302" y="679916"/>
              <a:ext cx="781513" cy="250918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 : en angle 29">
              <a:extLst>
                <a:ext uri="{FF2B5EF4-FFF2-40B4-BE49-F238E27FC236}">
                  <a16:creationId xmlns:a16="http://schemas.microsoft.com/office/drawing/2014/main" id="{05745E60-2230-4F49-88CD-739C8120CDB0}"/>
                </a:ext>
              </a:extLst>
            </p:cNvPr>
            <p:cNvCxnSpPr>
              <a:cxnSpLocks/>
              <a:stCxn id="5" idx="1"/>
              <a:endCxn id="6" idx="3"/>
            </p:cNvCxnSpPr>
            <p:nvPr/>
          </p:nvCxnSpPr>
          <p:spPr>
            <a:xfrm rot="10800000" flipV="1">
              <a:off x="3254795" y="679915"/>
              <a:ext cx="826021" cy="4151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 : en angle 30">
              <a:extLst>
                <a:ext uri="{FF2B5EF4-FFF2-40B4-BE49-F238E27FC236}">
                  <a16:creationId xmlns:a16="http://schemas.microsoft.com/office/drawing/2014/main" id="{BC2E7395-8220-4D8D-83AB-CEF8562A5D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74622" y="854444"/>
              <a:ext cx="835425" cy="108827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 : en angle 31">
              <a:extLst>
                <a:ext uri="{FF2B5EF4-FFF2-40B4-BE49-F238E27FC236}">
                  <a16:creationId xmlns:a16="http://schemas.microsoft.com/office/drawing/2014/main" id="{1BEEC13C-35C1-4FDA-AEEB-AD07EF1AA4F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54794" y="557644"/>
              <a:ext cx="797320" cy="176389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5813A2AE-1CE8-4D16-BAB6-66DE20B41014}"/>
                </a:ext>
              </a:extLst>
            </p:cNvPr>
            <p:cNvSpPr/>
            <p:nvPr/>
          </p:nvSpPr>
          <p:spPr>
            <a:xfrm>
              <a:off x="1153346" y="3649978"/>
              <a:ext cx="2311991" cy="639160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560"/>
              <a:r>
                <a:rPr lang="fr-FR" b="1" dirty="0">
                  <a:solidFill>
                    <a:prstClr val="white"/>
                  </a:solidFill>
                </a:rPr>
                <a:t>Élection Présidentielle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F8B374FB-1DBE-4D3F-98C8-C78BE1C96463}"/>
                </a:ext>
              </a:extLst>
            </p:cNvPr>
            <p:cNvSpPr/>
            <p:nvPr/>
          </p:nvSpPr>
          <p:spPr>
            <a:xfrm>
              <a:off x="1183292" y="4378147"/>
              <a:ext cx="2311988" cy="539552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560"/>
              <a:r>
                <a:rPr lang="fr-FR" b="1" dirty="0">
                  <a:solidFill>
                    <a:prstClr val="white"/>
                  </a:solidFill>
                </a:rPr>
                <a:t>VP</a:t>
              </a: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69C08A98-DB72-40C5-9092-9078F590814D}"/>
                </a:ext>
              </a:extLst>
            </p:cNvPr>
            <p:cNvSpPr/>
            <p:nvPr/>
          </p:nvSpPr>
          <p:spPr>
            <a:xfrm>
              <a:off x="1182208" y="5020055"/>
              <a:ext cx="2311987" cy="480199"/>
            </a:xfrm>
            <a:prstGeom prst="roundRect">
              <a:avLst/>
            </a:prstGeom>
            <a:gradFill flip="none" rotWithShape="1">
              <a:gsLst>
                <a:gs pos="0">
                  <a:srgbClr val="FF5B5B">
                    <a:tint val="66000"/>
                    <a:satMod val="160000"/>
                  </a:srgbClr>
                </a:gs>
                <a:gs pos="50000">
                  <a:srgbClr val="FF5B5B">
                    <a:tint val="44500"/>
                    <a:satMod val="160000"/>
                  </a:srgbClr>
                </a:gs>
                <a:gs pos="100000">
                  <a:srgbClr val="FF5B5B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560"/>
              <a:r>
                <a:rPr lang="fr-FR" b="1" dirty="0">
                  <a:solidFill>
                    <a:prstClr val="white"/>
                  </a:solidFill>
                </a:rPr>
                <a:t>Gouvernement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51523" y="78459"/>
            <a:ext cx="8640960" cy="1239777"/>
          </a:xfrm>
          <a:prstGeom prst="rect">
            <a:avLst/>
          </a:prstGeom>
        </p:spPr>
        <p:txBody>
          <a:bodyPr wrap="square" lIns="91157" tIns="45580" rIns="91157" bIns="45580">
            <a:spAutoFit/>
          </a:bodyPr>
          <a:lstStyle/>
          <a:p>
            <a:pPr algn="ctr" defTabSz="911560"/>
            <a:r>
              <a:rPr lang="fr-FR" sz="3600" b="1" dirty="0">
                <a:solidFill>
                  <a:prstClr val="black"/>
                </a:solidFill>
              </a:rPr>
              <a:t>Électorat : régime présidentiel </a:t>
            </a:r>
            <a:br>
              <a:rPr lang="fr-FR" sz="3600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prstClr val="black"/>
                </a:solidFill>
              </a:rPr>
              <a:t>ou idéologique 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3200" i="1" dirty="0">
                <a:solidFill>
                  <a:srgbClr val="000000"/>
                </a:solidFill>
                <a:ea typeface="+mn-ea"/>
                <a:cs typeface="+mn-cs"/>
              </a:rPr>
              <a:t>L’Iran en Transition: </a:t>
            </a:r>
            <a:br>
              <a:rPr lang="fr-FR" sz="3200" i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fr-FR" sz="2400" i="1" dirty="0">
                <a:solidFill>
                  <a:srgbClr val="000000"/>
                </a:solidFill>
                <a:ea typeface="+mn-ea"/>
                <a:cs typeface="+mn-cs"/>
              </a:rPr>
              <a:t>Pouvoir politique : résilience ou étape vers l’effondrement ?</a:t>
            </a:r>
            <a:br>
              <a:rPr lang="fr-FR" sz="2400" i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fr-FR" sz="2400" i="1" dirty="0">
                <a:solidFill>
                  <a:srgbClr val="000000"/>
                </a:solidFill>
                <a:ea typeface="+mn-ea"/>
                <a:cs typeface="+mn-cs"/>
              </a:rPr>
              <a:t>Société : Entre espoir et incertitude</a:t>
            </a:r>
            <a:br>
              <a:rPr lang="fr-FR" sz="2400" i="1" dirty="0">
                <a:solidFill>
                  <a:srgbClr val="000000"/>
                </a:solidFill>
                <a:ea typeface="+mn-ea"/>
                <a:cs typeface="+mn-cs"/>
              </a:rPr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Des mouvements de contestation </a:t>
            </a:r>
            <a:r>
              <a:rPr lang="fr-FR" sz="1800" dirty="0"/>
              <a:t>aux </a:t>
            </a:r>
            <a:r>
              <a:rPr lang="fr-FR" sz="1800" b="1" dirty="0"/>
              <a:t>mouvement sociaux pour la transformation sociale en profondeur</a:t>
            </a:r>
            <a:r>
              <a:rPr lang="fr-FR" sz="1800" dirty="0"/>
              <a:t>?</a:t>
            </a:r>
          </a:p>
          <a:p>
            <a:r>
              <a:rPr lang="fr-FR" sz="1800" b="1" dirty="0"/>
              <a:t>« Rénover » le régime ou le Réformer? </a:t>
            </a:r>
            <a:r>
              <a:rPr lang="fr-FR" sz="1800" dirty="0"/>
              <a:t>Vers une critique fondamentale de « l’Islam » khomeyniste, et une nouvelle définition des  rapports entre le politique et le religieux...</a:t>
            </a:r>
          </a:p>
          <a:p>
            <a:pPr lvl="0"/>
            <a:r>
              <a:rPr lang="fr-FR" sz="1800" dirty="0"/>
              <a:t> </a:t>
            </a:r>
            <a:r>
              <a:rPr lang="fr-FR" sz="1800" b="1" dirty="0"/>
              <a:t>Mise en œuvre de politiques, de pratiques et de programmes inclusifs dans ces </a:t>
            </a:r>
            <a:r>
              <a:rPr lang="fr-FR" sz="2000" b="1" dirty="0"/>
              <a:t>changements</a:t>
            </a:r>
            <a:r>
              <a:rPr lang="fr-FR" sz="2000" dirty="0"/>
              <a:t>: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>
                <a:solidFill>
                  <a:prstClr val="black"/>
                </a:solidFill>
              </a:rPr>
              <a:t>L’opposition iranienne et les manifestations de la diaspora iranienne</a:t>
            </a:r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sz="2100" dirty="0">
                <a:solidFill>
                  <a:prstClr val="black"/>
                </a:solidFill>
              </a:rPr>
              <a:t>Synchronisation des facteurs externes et internes du changement </a:t>
            </a:r>
          </a:p>
          <a:p>
            <a:pPr lvl="0"/>
            <a:endParaRPr lang="fr-FR" sz="21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fr-FR" sz="2100" dirty="0">
                <a:solidFill>
                  <a:prstClr val="black"/>
                </a:solidFill>
              </a:rPr>
              <a:t>Nous revivons le même alignement des facteurs internes et externes au changement qu’à l’époque de la révolution.</a:t>
            </a:r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994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-19050"/>
            <a:ext cx="8208912" cy="776446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6500" cy="77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6" y="1157794"/>
            <a:ext cx="7128792" cy="534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9" y="116665"/>
            <a:ext cx="8352928" cy="1044429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Geopolitical tensions</a:t>
            </a:r>
          </a:p>
          <a:p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>
                <a:solidFill>
                  <a:srgbClr val="002060"/>
                </a:solidFill>
              </a:rPr>
              <a:t>Regional rivalry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7797" y="6453339"/>
            <a:ext cx="4248471" cy="356996"/>
          </a:xfrm>
          <a:noFill/>
          <a:ln>
            <a:solidFill>
              <a:srgbClr val="0070C0"/>
            </a:solidFill>
          </a:ln>
        </p:spPr>
        <p:txBody>
          <a:bodyPr/>
          <a:lstStyle/>
          <a:p>
            <a:pPr algn="r">
              <a:lnSpc>
                <a:spcPts val="1400"/>
              </a:lnSpc>
            </a:pPr>
            <a:r>
              <a:rPr lang="fr-BE" altLang="en-US" sz="1100" b="1" i="1" dirty="0"/>
              <a:t>Source: Atlas Géostratégique du Proche et du Moyen-Orient 2009</a:t>
            </a:r>
          </a:p>
        </p:txBody>
      </p:sp>
    </p:spTree>
    <p:extLst>
      <p:ext uri="{BB962C8B-B14F-4D97-AF65-F5344CB8AC3E}">
        <p14:creationId xmlns:p14="http://schemas.microsoft.com/office/powerpoint/2010/main" val="362211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3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0" y="1268760"/>
            <a:ext cx="8547795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2015:</a:t>
            </a:r>
            <a:r>
              <a:rPr lang="en-US" sz="2000" dirty="0">
                <a:solidFill>
                  <a:prstClr val="black"/>
                </a:solidFill>
              </a:rPr>
              <a:t> 		Reduction of 2/3 of the number of centrifuges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2016:</a:t>
            </a:r>
            <a:r>
              <a:rPr lang="en-US" sz="2000" dirty="0">
                <a:solidFill>
                  <a:prstClr val="black"/>
                </a:solidFill>
              </a:rPr>
              <a:t> 		Beginning of the lifting of economic sanctions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2020:</a:t>
            </a:r>
            <a:r>
              <a:rPr lang="en-US" sz="2000" dirty="0">
                <a:solidFill>
                  <a:prstClr val="black"/>
                </a:solidFill>
              </a:rPr>
              <a:t> 		End of arms embargo (unless vetoed by the 	UN)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2023:</a:t>
            </a:r>
            <a:r>
              <a:rPr lang="en-US" sz="2000" dirty="0">
                <a:solidFill>
                  <a:prstClr val="black"/>
                </a:solidFill>
              </a:rPr>
              <a:t> 		End of embargo on the components of ballistic 			program (ditto)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		Permanent removal of provisionally-lifted sanctions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2025:</a:t>
            </a:r>
            <a:r>
              <a:rPr lang="en-US" sz="2000" dirty="0">
                <a:solidFill>
                  <a:prstClr val="black"/>
                </a:solidFill>
              </a:rPr>
              <a:t> 		End of limitation to 5060 active centrifuges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		End of the frame acquiring sensitive nuclear well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prstClr val="black"/>
                </a:solidFill>
              </a:rPr>
              <a:t>2030:</a:t>
            </a:r>
            <a:r>
              <a:rPr lang="en-US" sz="2000" dirty="0">
                <a:solidFill>
                  <a:prstClr val="black"/>
                </a:solidFill>
              </a:rPr>
              <a:t> 		End of limitation of enriched uranium stocks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		End of activities related to militarization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		End of prohibition to develop heavy water reactors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		</a:t>
            </a:r>
            <a:r>
              <a:rPr lang="en-US" sz="2000" b="1" dirty="0">
                <a:solidFill>
                  <a:prstClr val="black"/>
                </a:solidFill>
              </a:rPr>
              <a:t>End of sanction mechanisms 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2040:</a:t>
            </a:r>
            <a:r>
              <a:rPr lang="en-US" sz="2000" dirty="0">
                <a:solidFill>
                  <a:prstClr val="black"/>
                </a:solidFill>
              </a:rPr>
              <a:t>		End of additional inspections by the IAEA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8715087" cy="576065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b="1" kern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Milestones for the gradual lifting of sanctions against Iran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0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2953-3150-4503-B5BE-2BF50DB8D840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3287768"/>
              </p:ext>
            </p:extLst>
          </p:nvPr>
        </p:nvGraphicFramePr>
        <p:xfrm>
          <a:off x="654545" y="908720"/>
          <a:ext cx="780588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4457" y="116637"/>
            <a:ext cx="8715087" cy="576065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b="1" kern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Risk factors (in ascending order)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05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79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prstClr val="black"/>
                </a:solidFill>
              </a:rPr>
              <a:t>L’Iran en transition : </a:t>
            </a:r>
            <a:br>
              <a:rPr lang="fr-FR" sz="3600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prstClr val="black"/>
                </a:solidFill>
              </a:rPr>
              <a:t>défis et enjeux économiques</a:t>
            </a:r>
            <a:endParaRPr lang="fr-FR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757" y="2064419"/>
            <a:ext cx="3828808" cy="37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76344" y="1853980"/>
            <a:ext cx="2826005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Isolement économique de l’Iran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67659" y="1268775"/>
            <a:ext cx="3496572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Intensification de la guerre économique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21789" y="2439194"/>
            <a:ext cx="3014453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Emploi, massification du chômage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66151" y="3609613"/>
            <a:ext cx="1926078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Inflation et récession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65899" y="5722257"/>
            <a:ext cx="2023510" cy="384376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pPr algn="ctr" defTabSz="91156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</a:rPr>
              <a:t>Détente régionale</a:t>
            </a:r>
            <a:endParaRPr lang="fr-F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639" y="1268775"/>
            <a:ext cx="2772464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Valeur de la monnaie nationale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2610" y="2060863"/>
            <a:ext cx="1819511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Faillite des banques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18658" y="2564912"/>
            <a:ext cx="1824897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Crise de réputation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42816" y="1700815"/>
            <a:ext cx="1538472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Refus du budget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18170" y="3024399"/>
            <a:ext cx="2114015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Chômage des diplômés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831" y="3645036"/>
            <a:ext cx="2299258" cy="658375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</a:rPr>
              <a:t>Controverse autour de la </a:t>
            </a:r>
            <a:br>
              <a:rPr lang="fr-FR" sz="1600" dirty="0">
                <a:solidFill>
                  <a:srgbClr val="000000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croissance économique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804" y="3068970"/>
            <a:ext cx="1964166" cy="338288"/>
          </a:xfrm>
          <a:prstGeom prst="rect">
            <a:avLst/>
          </a:prstGeom>
          <a:noFill/>
        </p:spPr>
        <p:txBody>
          <a:bodyPr wrap="non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Pénurie des banques </a:t>
            </a:r>
          </a:p>
        </p:txBody>
      </p:sp>
      <p:sp>
        <p:nvSpPr>
          <p:cNvPr id="16" name="ZoneTexte 7"/>
          <p:cNvSpPr txBox="1"/>
          <p:nvPr/>
        </p:nvSpPr>
        <p:spPr>
          <a:xfrm>
            <a:off x="212324" y="5805265"/>
            <a:ext cx="3639596" cy="597882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pPr algn="ctr" defTabSz="911560"/>
            <a:r>
              <a:rPr lang="fr-FR" sz="1600" dirty="0">
                <a:solidFill>
                  <a:prstClr val="black"/>
                </a:solidFill>
              </a:rPr>
              <a:t>Le montant et l’usage de l’argent iranien</a:t>
            </a:r>
            <a:br>
              <a:rPr lang="fr-FR" sz="1600" dirty="0">
                <a:solidFill>
                  <a:prstClr val="black"/>
                </a:solidFill>
              </a:rPr>
            </a:br>
            <a:r>
              <a:rPr lang="fr-FR" sz="1600" dirty="0">
                <a:solidFill>
                  <a:prstClr val="black"/>
                </a:solidFill>
              </a:rPr>
              <a:t>débloqué par JCPOA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835" y="5157215"/>
            <a:ext cx="3587495" cy="375221"/>
          </a:xfrm>
          <a:prstGeom prst="rect">
            <a:avLst/>
          </a:prstGeom>
        </p:spPr>
        <p:txBody>
          <a:bodyPr wrap="none" lIns="91173" tIns="45588" rIns="91173" bIns="45588">
            <a:spAutoFit/>
          </a:bodyPr>
          <a:lstStyle/>
          <a:p>
            <a:pPr algn="ctr" defTabSz="91156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</a:rPr>
              <a:t>Autorité de la banque centrale contestée</a:t>
            </a:r>
            <a:endParaRPr lang="fr-F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3" y="4509121"/>
            <a:ext cx="2699792" cy="597882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pPr algn="ctr" defTabSz="911560"/>
            <a:r>
              <a:rPr lang="fr-FR" sz="1600" dirty="0">
                <a:solidFill>
                  <a:srgbClr val="000000"/>
                </a:solidFill>
              </a:rPr>
              <a:t>Variabilité des taux de change </a:t>
            </a:r>
            <a:br>
              <a:rPr lang="fr-FR" sz="1600" dirty="0">
                <a:solidFill>
                  <a:srgbClr val="000000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(taux d’intérêts)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9536" y="4194810"/>
            <a:ext cx="2338928" cy="673236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pPr algn="ctr" defTabSz="91156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</a:rPr>
              <a:t>Transparence et véritable statistiques économiques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92082" y="5100109"/>
            <a:ext cx="3672408" cy="384376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pPr algn="ctr" defTabSz="91156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</a:rPr>
              <a:t>Prédominance de l’économie clandestine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82191" y="6093300"/>
            <a:ext cx="3783731" cy="384376"/>
          </a:xfrm>
          <a:prstGeom prst="rect">
            <a:avLst/>
          </a:prstGeom>
        </p:spPr>
        <p:txBody>
          <a:bodyPr wrap="square" lIns="91173" tIns="45588" rIns="91173" bIns="45588">
            <a:spAutoFit/>
          </a:bodyPr>
          <a:lstStyle/>
          <a:p>
            <a:pPr algn="ctr" defTabSz="91156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</a:rPr>
              <a:t>Relancement de la croissance économique</a:t>
            </a:r>
            <a:endParaRPr lang="fr-F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835" y="384564"/>
            <a:ext cx="2504585" cy="5333593"/>
          </a:xfrm>
          <a:prstGeom prst="rect">
            <a:avLst/>
          </a:prstGeom>
        </p:spPr>
        <p:txBody>
          <a:bodyPr wrap="square" lIns="91157" tIns="45580" rIns="91157" bIns="45580">
            <a:spAutoFit/>
          </a:bodyPr>
          <a:lstStyle/>
          <a:p>
            <a:pPr defTabSz="911560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solidFill>
                  <a:srgbClr val="000000"/>
                </a:solidFill>
              </a:rPr>
              <a:t>La politique et l’économie de la R.I.I mises au défi </a:t>
            </a:r>
            <a:endParaRPr lang="fr-FR" sz="11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560"/>
            <a:endParaRPr lang="en-US" sz="2400" b="1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1560"/>
            <a:endParaRPr lang="en-US" sz="2400" b="1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1560"/>
            <a:endParaRPr lang="en-US" sz="2400" b="1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1560"/>
            <a:r>
              <a:rPr lang="en-US" sz="2000" b="1" dirty="0">
                <a:solidFill>
                  <a:prstClr val="black"/>
                </a:solidFill>
              </a:rPr>
              <a:t>Les indicateurs de la bonne gouvernance</a:t>
            </a:r>
          </a:p>
          <a:p>
            <a:pPr defTabSz="911560"/>
            <a:r>
              <a:rPr lang="en-US" sz="2000" b="1" dirty="0">
                <a:solidFill>
                  <a:prstClr val="black"/>
                </a:solidFill>
              </a:rPr>
              <a:t>(WGI)</a:t>
            </a:r>
          </a:p>
          <a:p>
            <a:pPr defTabSz="911560"/>
            <a:endParaRPr lang="en-US" sz="2000" b="1" dirty="0">
              <a:solidFill>
                <a:prstClr val="black"/>
              </a:solidFill>
            </a:endParaRPr>
          </a:p>
          <a:p>
            <a:pPr defTabSz="911560"/>
            <a:r>
              <a:rPr lang="en-US" sz="2000" b="1" dirty="0">
                <a:solidFill>
                  <a:prstClr val="black"/>
                </a:solidFill>
              </a:rPr>
              <a:t>2004-2014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6296" y="5122207"/>
            <a:ext cx="1728190" cy="1276990"/>
          </a:xfrm>
          <a:prstGeom prst="rect">
            <a:avLst/>
          </a:prstGeom>
        </p:spPr>
        <p:txBody>
          <a:bodyPr wrap="square" lIns="91157" tIns="45580" rIns="91157" bIns="45580">
            <a:spAutoFit/>
          </a:bodyPr>
          <a:lstStyle/>
          <a:p>
            <a:pPr algn="r" defTabSz="911560"/>
            <a:r>
              <a:rPr lang="en-US" sz="1100" dirty="0">
                <a:solidFill>
                  <a:prstClr val="black"/>
                </a:solidFill>
              </a:rPr>
              <a:t>Source: Kaufmann D., A. </a:t>
            </a:r>
            <a:r>
              <a:rPr lang="en-US" sz="1100" dirty="0" err="1">
                <a:solidFill>
                  <a:prstClr val="black"/>
                </a:solidFill>
              </a:rPr>
              <a:t>Kraay</a:t>
            </a:r>
            <a:r>
              <a:rPr lang="en-US" sz="1100" dirty="0">
                <a:solidFill>
                  <a:prstClr val="black"/>
                </a:solidFill>
              </a:rPr>
              <a:t>, and M. </a:t>
            </a:r>
            <a:r>
              <a:rPr lang="en-US" sz="1100" dirty="0" err="1">
                <a:solidFill>
                  <a:prstClr val="black"/>
                </a:solidFill>
              </a:rPr>
              <a:t>Mastruzzi</a:t>
            </a:r>
            <a:r>
              <a:rPr lang="en-US" sz="1100" dirty="0">
                <a:solidFill>
                  <a:prstClr val="black"/>
                </a:solidFill>
              </a:rPr>
              <a:t> (2010), The Worldwide Governance Indicators: Methodology and Analytical Issues. WGI  : </a:t>
            </a:r>
            <a:r>
              <a:rPr lang="en-US" sz="1100" dirty="0">
                <a:solidFill>
                  <a:prstClr val="black"/>
                </a:solidFill>
                <a:hlinkClick r:id="rId2"/>
              </a:rPr>
              <a:t>www.govindicators.org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endParaRPr lang="fr-FR" sz="11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12" y="336836"/>
            <a:ext cx="4296884" cy="6188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5DF8-1458-449B-9BA7-3BFF678001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726" y="1682113"/>
            <a:ext cx="92333" cy="63370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866" defTabSz="564757"/>
            <a:r>
              <a:rPr lang="fa-IR" sz="600" b="1" dirty="0">
                <a:solidFill>
                  <a:prstClr val="black"/>
                </a:solidFill>
                <a:latin typeface="Arial"/>
              </a:rPr>
              <a:t>موسس :فرمان خمینی </a:t>
            </a:r>
            <a:endParaRPr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48991"/>
            <a:ext cx="710944" cy="675625"/>
          </a:xfrm>
          <a:custGeom>
            <a:avLst/>
            <a:gdLst/>
            <a:ahLst/>
            <a:cxnLst/>
            <a:rect l="l" t="t" r="r" b="b"/>
            <a:pathLst>
              <a:path w="1176020" h="1054100">
                <a:moveTo>
                  <a:pt x="0" y="1054025"/>
                </a:moveTo>
                <a:lnTo>
                  <a:pt x="1175622" y="1054025"/>
                </a:lnTo>
                <a:lnTo>
                  <a:pt x="1175622" y="0"/>
                </a:lnTo>
                <a:lnTo>
                  <a:pt x="0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6475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2277" y="842413"/>
            <a:ext cx="710560" cy="692312"/>
          </a:xfrm>
          <a:custGeom>
            <a:avLst/>
            <a:gdLst/>
            <a:ahLst/>
            <a:cxnLst/>
            <a:rect l="l" t="t" r="r" b="b"/>
            <a:pathLst>
              <a:path w="1175385" h="1080135">
                <a:moveTo>
                  <a:pt x="0" y="1080028"/>
                </a:moveTo>
                <a:lnTo>
                  <a:pt x="1175360" y="1080028"/>
                </a:lnTo>
                <a:lnTo>
                  <a:pt x="1175360" y="0"/>
                </a:lnTo>
                <a:lnTo>
                  <a:pt x="0" y="0"/>
                </a:lnTo>
                <a:lnTo>
                  <a:pt x="0" y="1080028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64757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21580" y="820781"/>
            <a:ext cx="725915" cy="703301"/>
          </a:xfrm>
          <a:custGeom>
            <a:avLst/>
            <a:gdLst/>
            <a:ahLst/>
            <a:cxnLst/>
            <a:rect l="l" t="t" r="r" b="b"/>
            <a:pathLst>
              <a:path w="1200784" h="1097280">
                <a:moveTo>
                  <a:pt x="0" y="1096838"/>
                </a:moveTo>
                <a:lnTo>
                  <a:pt x="1200460" y="1096838"/>
                </a:lnTo>
                <a:lnTo>
                  <a:pt x="1200460" y="0"/>
                </a:lnTo>
                <a:lnTo>
                  <a:pt x="0" y="0"/>
                </a:lnTo>
                <a:lnTo>
                  <a:pt x="0" y="1096838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64757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58053" y="1633214"/>
            <a:ext cx="651827" cy="631262"/>
          </a:xfrm>
          <a:custGeom>
            <a:avLst/>
            <a:gdLst/>
            <a:ahLst/>
            <a:cxnLst/>
            <a:rect l="l" t="t" r="r" b="b"/>
            <a:pathLst>
              <a:path w="1078229" h="984885">
                <a:moveTo>
                  <a:pt x="0" y="984266"/>
                </a:moveTo>
                <a:lnTo>
                  <a:pt x="1077897" y="984266"/>
                </a:lnTo>
                <a:lnTo>
                  <a:pt x="1077897" y="0"/>
                </a:lnTo>
                <a:lnTo>
                  <a:pt x="0" y="0"/>
                </a:lnTo>
                <a:lnTo>
                  <a:pt x="0" y="984266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64757"/>
            <a:endParaRPr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497" y="2059124"/>
            <a:ext cx="8539975" cy="3602124"/>
            <a:chOff x="152707" y="1627076"/>
            <a:chExt cx="8539975" cy="3602124"/>
          </a:xfrm>
        </p:grpSpPr>
        <p:sp>
          <p:nvSpPr>
            <p:cNvPr id="3" name="object 3"/>
            <p:cNvSpPr/>
            <p:nvPr/>
          </p:nvSpPr>
          <p:spPr>
            <a:xfrm>
              <a:off x="152707" y="2360807"/>
              <a:ext cx="728806" cy="2868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بنیاد پانزده خرداد</a:t>
              </a: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 نور : یک میلیارد دلار</a:t>
              </a: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چهره شاخص: آیت اله صانعی</a:t>
              </a: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اموال : بیش از هفت میلیارد دلار </a:t>
              </a: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عنوان فعالیت رسمی : کمک به خانواده شهدا</a:t>
              </a: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تعیین جایزه برای ترور سلمان رشدی </a:t>
              </a:r>
            </a:p>
            <a:p>
              <a:pPr marL="52943" marR="3148" indent="-52943" algn="r" defTabSz="564757" rtl="1">
                <a:lnSpc>
                  <a:spcPct val="154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معافیت مالی دارد </a:t>
              </a:r>
            </a:p>
            <a:p>
              <a:pPr defTabSz="564757"/>
              <a:endParaRPr sz="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1759" y="1661534"/>
              <a:ext cx="710703" cy="675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46356" y="2360807"/>
              <a:ext cx="730088" cy="28683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52943" indent="-52943" algn="r" defTabSz="564757" rtl="1"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گروه صنعتی عظام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 نور : دو میلیارد دلار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چهره شاخص:آیت اله ایروانی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اموال : بیش از بیست میلیارد دلار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مافیای خودرو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معافیت مالیاتی ندارد </a:t>
              </a: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10823" y="1703837"/>
              <a:ext cx="601154" cy="6529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73975" y="2360783"/>
              <a:ext cx="699057" cy="28185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66671" indent="-66671" algn="r" defTabSz="564757" rtl="1"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بنیاد مستضعفان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 نور: ده میلیارد دلار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چهره شاخص : رفیق دوست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اموال : بیش از سی میالارد دلار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عنوان فعالیت رسمی : کمک به مستضعفین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بخش اعضام نهاد ،از معافیت مالیاتی برخوردار است .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buFont typeface="Arial" panose="020B0604020202020204" pitchFamily="34" charset="0"/>
                <a:buChar char="•"/>
              </a:pP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368231" y="1627076"/>
              <a:ext cx="710545" cy="6922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633787" y="2360810"/>
              <a:ext cx="732240" cy="28263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بنیاد مسکن انقلاب اسلامی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 نور : یک میلیارد دلار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چهره شاخص آیت اله صانعی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اموال بیش از هفت میلیارد دلار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عنوان رسمی : کمک به خانواده شهدا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معافیت مالیاتی دارد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algn="r" defTabSz="564757" rtl="1">
                <a:lnSpc>
                  <a:spcPct val="150000"/>
                </a:lnSpc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algn="r" defTabSz="564757" rtl="1">
                <a:lnSpc>
                  <a:spcPct val="150000"/>
                </a:lnSpc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787" y="1661558"/>
              <a:ext cx="732240" cy="6753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87476" y="2360783"/>
              <a:ext cx="739358" cy="28185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بنیاد شهید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ترنور: پنج میلیارد دلار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چهره شاخص : آیت اله صانعی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اموال: بیش ازنوزده میلیارد دلار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عنوان فعالیت رسمی : کمک به خانواده شهدا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دارای معافیت مالیاتی </a:t>
              </a:r>
            </a:p>
            <a:p>
              <a:pPr marL="52943" indent="-5294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چهره شاخص : مهدی کروبی </a:t>
              </a: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808458" y="1661551"/>
              <a:ext cx="697395" cy="6757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896096" y="2369573"/>
              <a:ext cx="725915" cy="28176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مجموعه فواد رای</a:t>
              </a:r>
            </a:p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حجم ترنور: هشت میلیارد دلار</a:t>
              </a:r>
            </a:p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چهره شاخص :</a:t>
              </a:r>
            </a:p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آیت اله ری شهری </a:t>
              </a:r>
            </a:p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اموال : بیش ازهفده میلیارد دلار </a:t>
              </a:r>
            </a:p>
            <a:p>
              <a:pPr marL="109813" indent="-66671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در بخش عمده ای از فعالیتهای اقتصادی معافیت مالی دارد .</a:t>
              </a:r>
            </a:p>
            <a:p>
              <a:pPr marL="43143" algn="r" defTabSz="564757" rtl="1">
                <a:lnSpc>
                  <a:spcPct val="150000"/>
                </a:lnSpc>
              </a:pPr>
              <a:r>
                <a:rPr lang="fa-IR" sz="700" b="1" dirty="0">
                  <a:solidFill>
                    <a:prstClr val="black"/>
                  </a:solidFill>
                </a:rPr>
                <a:t>  </a:t>
              </a: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896194" y="1633294"/>
              <a:ext cx="725719" cy="7030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927861" y="2369597"/>
              <a:ext cx="725915" cy="28185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52943" indent="-52943" algn="r" defTabSz="564757" rtl="1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52943" indent="-52943" algn="r" defTabSz="564757" rtl="1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آستان قدس رضوی </a:t>
              </a:r>
            </a:p>
            <a:p>
              <a:pPr marL="52943" indent="-52943" algn="r" defTabSz="564757" rtl="1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ترنور : پانزده میلیارد دلار</a:t>
              </a:r>
            </a:p>
            <a:p>
              <a:pPr marL="52943" indent="-52943" algn="r" defTabSz="564757" rtl="1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چهره شاخص : آیت اله رییسی و واعظ طبسی </a:t>
              </a:r>
            </a:p>
            <a:p>
              <a:pPr marL="52943" indent="-52943" algn="r" defTabSz="564757" rtl="1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 اموال : بیش از هفتاد میلیارد دلار </a:t>
              </a:r>
            </a:p>
            <a:p>
              <a:pPr marL="105893" indent="-105893" algn="r" defTabSz="564757" rtl="1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955688" y="1662801"/>
              <a:ext cx="670260" cy="686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930337" y="2396095"/>
              <a:ext cx="725915" cy="28176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r" defTabSz="564757" rtl="1">
                <a:lnSpc>
                  <a:spcPct val="150000"/>
                </a:lnSpc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ستاد اجرای فرمان امام ،  و بنیاد برکت</a:t>
              </a:r>
            </a:p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حجم ترنور  :  بیست میلیارد دلار </a:t>
              </a:r>
            </a:p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چهره شاخص :مخبر</a:t>
              </a:r>
            </a:p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fa-IR" sz="700" b="1" dirty="0">
                <a:solidFill>
                  <a:prstClr val="black"/>
                </a:solidFill>
              </a:endParaRPr>
            </a:p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sz="700" b="1" dirty="0">
                  <a:solidFill>
                    <a:prstClr val="black"/>
                  </a:solidFill>
                </a:rPr>
                <a:t>اموال : بیش از شصت میلیارد دلار </a:t>
              </a:r>
            </a:p>
            <a:p>
              <a:pPr marL="105893" indent="-105893" algn="r" defTabSz="564757" rtl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sz="7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893907" y="1674194"/>
              <a:ext cx="798775" cy="5953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64757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32"/>
          <p:cNvSpPr/>
          <p:nvPr/>
        </p:nvSpPr>
        <p:spPr>
          <a:xfrm>
            <a:off x="7825385" y="820673"/>
            <a:ext cx="798852" cy="595445"/>
          </a:xfrm>
          <a:custGeom>
            <a:avLst/>
            <a:gdLst/>
            <a:ahLst/>
            <a:cxnLst/>
            <a:rect l="l" t="t" r="r" b="b"/>
            <a:pathLst>
              <a:path w="1321434" h="929005">
                <a:moveTo>
                  <a:pt x="0" y="928795"/>
                </a:moveTo>
                <a:lnTo>
                  <a:pt x="1321307" y="928795"/>
                </a:lnTo>
                <a:lnTo>
                  <a:pt x="1321307" y="0"/>
                </a:lnTo>
                <a:lnTo>
                  <a:pt x="0" y="0"/>
                </a:lnTo>
                <a:lnTo>
                  <a:pt x="0" y="928795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64757"/>
            <a:endParaRPr>
              <a:solidFill>
                <a:prstClr val="black"/>
              </a:solidFill>
            </a:endParaRPr>
          </a:p>
        </p:txBody>
      </p:sp>
      <p:sp>
        <p:nvSpPr>
          <p:cNvPr id="25" name="ZoneTexte 41"/>
          <p:cNvSpPr txBox="1"/>
          <p:nvPr/>
        </p:nvSpPr>
        <p:spPr>
          <a:xfrm>
            <a:off x="234892" y="44656"/>
            <a:ext cx="8585580" cy="1239777"/>
          </a:xfrm>
          <a:prstGeom prst="rect">
            <a:avLst/>
          </a:prstGeom>
          <a:noFill/>
        </p:spPr>
        <p:txBody>
          <a:bodyPr wrap="square" lIns="91157" tIns="45580" rIns="91157" bIns="45580" rtlCol="0">
            <a:spAutoFit/>
          </a:bodyPr>
          <a:lstStyle/>
          <a:p>
            <a:pPr algn="ctr" defTabSz="911560">
              <a:defRPr/>
            </a:pPr>
            <a:r>
              <a:rPr lang="fr-FR" sz="3600" b="1" dirty="0">
                <a:solidFill>
                  <a:prstClr val="black"/>
                </a:solidFill>
              </a:rPr>
              <a:t>Le marché du monopole et </a:t>
            </a:r>
            <a:br>
              <a:rPr lang="fr-FR" sz="3600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prstClr val="black"/>
                </a:solidFill>
              </a:rPr>
              <a:t>les holdings du Guide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6799" y="980761"/>
            <a:ext cx="836046" cy="427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813" y="1084350"/>
            <a:ext cx="836089" cy="427760"/>
          </a:xfrm>
          <a:custGeom>
            <a:avLst/>
            <a:gdLst/>
            <a:ahLst/>
            <a:cxnLst/>
            <a:rect l="l" t="t" r="r" b="b"/>
            <a:pathLst>
              <a:path w="1383030" h="667385">
                <a:moveTo>
                  <a:pt x="0" y="66659"/>
                </a:moveTo>
                <a:lnTo>
                  <a:pt x="13111" y="26956"/>
                </a:lnTo>
                <a:lnTo>
                  <a:pt x="46416" y="3136"/>
                </a:lnTo>
                <a:lnTo>
                  <a:pt x="1316284" y="0"/>
                </a:lnTo>
                <a:lnTo>
                  <a:pt x="1330734" y="1568"/>
                </a:lnTo>
                <a:lnTo>
                  <a:pt x="1366161" y="22413"/>
                </a:lnTo>
                <a:lnTo>
                  <a:pt x="1382672" y="60426"/>
                </a:lnTo>
                <a:lnTo>
                  <a:pt x="1382959" y="600334"/>
                </a:lnTo>
                <a:lnTo>
                  <a:pt x="1381391" y="614777"/>
                </a:lnTo>
                <a:lnTo>
                  <a:pt x="1360545" y="650195"/>
                </a:lnTo>
                <a:lnTo>
                  <a:pt x="1322520" y="666706"/>
                </a:lnTo>
                <a:lnTo>
                  <a:pt x="66699" y="666993"/>
                </a:lnTo>
                <a:lnTo>
                  <a:pt x="52247" y="665425"/>
                </a:lnTo>
                <a:lnTo>
                  <a:pt x="16811" y="644588"/>
                </a:lnTo>
                <a:lnTo>
                  <a:pt x="289" y="606585"/>
                </a:lnTo>
                <a:lnTo>
                  <a:pt x="0" y="66659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395" y="1618777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5">
                <a:moveTo>
                  <a:pt x="6831726" y="0"/>
                </a:moveTo>
                <a:lnTo>
                  <a:pt x="79229" y="101"/>
                </a:lnTo>
                <a:lnTo>
                  <a:pt x="39077" y="12727"/>
                </a:lnTo>
                <a:lnTo>
                  <a:pt x="10735" y="42400"/>
                </a:lnTo>
                <a:lnTo>
                  <a:pt x="0" y="83301"/>
                </a:lnTo>
                <a:lnTo>
                  <a:pt x="106" y="754574"/>
                </a:lnTo>
                <a:lnTo>
                  <a:pt x="12760" y="794706"/>
                </a:lnTo>
                <a:lnTo>
                  <a:pt x="42445" y="823025"/>
                </a:lnTo>
                <a:lnTo>
                  <a:pt x="83378" y="833749"/>
                </a:lnTo>
                <a:lnTo>
                  <a:pt x="6836011" y="833641"/>
                </a:lnTo>
                <a:lnTo>
                  <a:pt x="6876125" y="820972"/>
                </a:lnTo>
                <a:lnTo>
                  <a:pt x="6904430" y="791274"/>
                </a:lnTo>
                <a:lnTo>
                  <a:pt x="6915149" y="750326"/>
                </a:lnTo>
                <a:lnTo>
                  <a:pt x="6915046" y="79124"/>
                </a:lnTo>
                <a:lnTo>
                  <a:pt x="6902404" y="39042"/>
                </a:lnTo>
                <a:lnTo>
                  <a:pt x="6872701" y="10729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858"/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395" y="1618777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5">
                <a:moveTo>
                  <a:pt x="0" y="83301"/>
                </a:moveTo>
                <a:lnTo>
                  <a:pt x="10735" y="42400"/>
                </a:lnTo>
                <a:lnTo>
                  <a:pt x="39077" y="12727"/>
                </a:lnTo>
                <a:lnTo>
                  <a:pt x="79229" y="101"/>
                </a:lnTo>
                <a:lnTo>
                  <a:pt x="6831726" y="0"/>
                </a:lnTo>
                <a:lnTo>
                  <a:pt x="6846279" y="1263"/>
                </a:lnTo>
                <a:lnTo>
                  <a:pt x="6884140" y="18500"/>
                </a:lnTo>
                <a:lnTo>
                  <a:pt x="6908800" y="51382"/>
                </a:lnTo>
                <a:lnTo>
                  <a:pt x="6915149" y="750326"/>
                </a:lnTo>
                <a:lnTo>
                  <a:pt x="6913887" y="764869"/>
                </a:lnTo>
                <a:lnTo>
                  <a:pt x="6896664" y="802709"/>
                </a:lnTo>
                <a:lnTo>
                  <a:pt x="6863780" y="827373"/>
                </a:lnTo>
                <a:lnTo>
                  <a:pt x="83378" y="833749"/>
                </a:lnTo>
                <a:lnTo>
                  <a:pt x="68841" y="832486"/>
                </a:lnTo>
                <a:lnTo>
                  <a:pt x="31014" y="815255"/>
                </a:lnTo>
                <a:lnTo>
                  <a:pt x="6364" y="782356"/>
                </a:lnTo>
                <a:lnTo>
                  <a:pt x="0" y="83301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799" y="1672150"/>
            <a:ext cx="836046" cy="42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813" y="1672134"/>
            <a:ext cx="836089" cy="427760"/>
          </a:xfrm>
          <a:custGeom>
            <a:avLst/>
            <a:gdLst/>
            <a:ahLst/>
            <a:cxnLst/>
            <a:rect l="l" t="t" r="r" b="b"/>
            <a:pathLst>
              <a:path w="1383030" h="667385">
                <a:moveTo>
                  <a:pt x="0" y="66812"/>
                </a:moveTo>
                <a:lnTo>
                  <a:pt x="13082" y="27092"/>
                </a:lnTo>
                <a:lnTo>
                  <a:pt x="46324" y="3180"/>
                </a:lnTo>
                <a:lnTo>
                  <a:pt x="1316284" y="0"/>
                </a:lnTo>
                <a:lnTo>
                  <a:pt x="1330718" y="1572"/>
                </a:lnTo>
                <a:lnTo>
                  <a:pt x="1366119" y="22450"/>
                </a:lnTo>
                <a:lnTo>
                  <a:pt x="1382661" y="60461"/>
                </a:lnTo>
                <a:lnTo>
                  <a:pt x="1382959" y="600334"/>
                </a:lnTo>
                <a:lnTo>
                  <a:pt x="1381392" y="614784"/>
                </a:lnTo>
                <a:lnTo>
                  <a:pt x="1360555" y="650214"/>
                </a:lnTo>
                <a:lnTo>
                  <a:pt x="1322543" y="666734"/>
                </a:lnTo>
                <a:lnTo>
                  <a:pt x="66699" y="667024"/>
                </a:lnTo>
                <a:lnTo>
                  <a:pt x="52250" y="665457"/>
                </a:lnTo>
                <a:lnTo>
                  <a:pt x="16820" y="644623"/>
                </a:lnTo>
                <a:lnTo>
                  <a:pt x="291" y="606613"/>
                </a:lnTo>
                <a:lnTo>
                  <a:pt x="0" y="66812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395" y="2206602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4">
                <a:moveTo>
                  <a:pt x="6831726" y="0"/>
                </a:moveTo>
                <a:lnTo>
                  <a:pt x="79132" y="106"/>
                </a:lnTo>
                <a:lnTo>
                  <a:pt x="39025" y="12765"/>
                </a:lnTo>
                <a:lnTo>
                  <a:pt x="10720" y="42464"/>
                </a:lnTo>
                <a:lnTo>
                  <a:pt x="0" y="83423"/>
                </a:lnTo>
                <a:lnTo>
                  <a:pt x="102" y="754585"/>
                </a:lnTo>
                <a:lnTo>
                  <a:pt x="12735" y="794692"/>
                </a:lnTo>
                <a:lnTo>
                  <a:pt x="42425" y="823017"/>
                </a:lnTo>
                <a:lnTo>
                  <a:pt x="83378" y="833749"/>
                </a:lnTo>
                <a:lnTo>
                  <a:pt x="6835938" y="833645"/>
                </a:lnTo>
                <a:lnTo>
                  <a:pt x="6876086" y="821000"/>
                </a:lnTo>
                <a:lnTo>
                  <a:pt x="6904419" y="791323"/>
                </a:lnTo>
                <a:lnTo>
                  <a:pt x="6915149" y="750417"/>
                </a:lnTo>
                <a:lnTo>
                  <a:pt x="6915041" y="79138"/>
                </a:lnTo>
                <a:lnTo>
                  <a:pt x="6902372" y="39024"/>
                </a:lnTo>
                <a:lnTo>
                  <a:pt x="6872674" y="10718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395" y="2206602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4">
                <a:moveTo>
                  <a:pt x="0" y="83423"/>
                </a:moveTo>
                <a:lnTo>
                  <a:pt x="10720" y="42464"/>
                </a:lnTo>
                <a:lnTo>
                  <a:pt x="39025" y="12765"/>
                </a:lnTo>
                <a:lnTo>
                  <a:pt x="79132" y="106"/>
                </a:lnTo>
                <a:lnTo>
                  <a:pt x="6831726" y="0"/>
                </a:lnTo>
                <a:lnTo>
                  <a:pt x="6846269" y="1262"/>
                </a:lnTo>
                <a:lnTo>
                  <a:pt x="6884109" y="18485"/>
                </a:lnTo>
                <a:lnTo>
                  <a:pt x="6908773" y="51369"/>
                </a:lnTo>
                <a:lnTo>
                  <a:pt x="6915149" y="750417"/>
                </a:lnTo>
                <a:lnTo>
                  <a:pt x="6913886" y="764941"/>
                </a:lnTo>
                <a:lnTo>
                  <a:pt x="6896645" y="802750"/>
                </a:lnTo>
                <a:lnTo>
                  <a:pt x="6863731" y="827395"/>
                </a:lnTo>
                <a:lnTo>
                  <a:pt x="83378" y="833749"/>
                </a:lnTo>
                <a:lnTo>
                  <a:pt x="68833" y="832485"/>
                </a:lnTo>
                <a:lnTo>
                  <a:pt x="30991" y="815243"/>
                </a:lnTo>
                <a:lnTo>
                  <a:pt x="6343" y="782345"/>
                </a:lnTo>
                <a:lnTo>
                  <a:pt x="0" y="83423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6799" y="2260072"/>
            <a:ext cx="836046" cy="427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813" y="2260014"/>
            <a:ext cx="836089" cy="427760"/>
          </a:xfrm>
          <a:custGeom>
            <a:avLst/>
            <a:gdLst/>
            <a:ahLst/>
            <a:cxnLst/>
            <a:rect l="l" t="t" r="r" b="b"/>
            <a:pathLst>
              <a:path w="1383030" h="667385">
                <a:moveTo>
                  <a:pt x="0" y="66690"/>
                </a:moveTo>
                <a:lnTo>
                  <a:pt x="13105" y="26970"/>
                </a:lnTo>
                <a:lnTo>
                  <a:pt x="46397" y="3142"/>
                </a:lnTo>
                <a:lnTo>
                  <a:pt x="1316284" y="0"/>
                </a:lnTo>
                <a:lnTo>
                  <a:pt x="1330731" y="1567"/>
                </a:lnTo>
                <a:lnTo>
                  <a:pt x="1366152" y="22408"/>
                </a:lnTo>
                <a:lnTo>
                  <a:pt x="1382670" y="60429"/>
                </a:lnTo>
                <a:lnTo>
                  <a:pt x="1382959" y="600334"/>
                </a:lnTo>
                <a:lnTo>
                  <a:pt x="1381391" y="614777"/>
                </a:lnTo>
                <a:lnTo>
                  <a:pt x="1360545" y="650195"/>
                </a:lnTo>
                <a:lnTo>
                  <a:pt x="1322520" y="666706"/>
                </a:lnTo>
                <a:lnTo>
                  <a:pt x="66699" y="666993"/>
                </a:lnTo>
                <a:lnTo>
                  <a:pt x="52247" y="665425"/>
                </a:lnTo>
                <a:lnTo>
                  <a:pt x="16811" y="644588"/>
                </a:lnTo>
                <a:lnTo>
                  <a:pt x="289" y="606585"/>
                </a:lnTo>
                <a:lnTo>
                  <a:pt x="0" y="66690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6395" y="2794464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4">
                <a:moveTo>
                  <a:pt x="6831726" y="0"/>
                </a:moveTo>
                <a:lnTo>
                  <a:pt x="79204" y="102"/>
                </a:lnTo>
                <a:lnTo>
                  <a:pt x="39064" y="12736"/>
                </a:lnTo>
                <a:lnTo>
                  <a:pt x="10731" y="42416"/>
                </a:lnTo>
                <a:lnTo>
                  <a:pt x="0" y="83332"/>
                </a:lnTo>
                <a:lnTo>
                  <a:pt x="106" y="754574"/>
                </a:lnTo>
                <a:lnTo>
                  <a:pt x="12760" y="794706"/>
                </a:lnTo>
                <a:lnTo>
                  <a:pt x="42445" y="823025"/>
                </a:lnTo>
                <a:lnTo>
                  <a:pt x="83378" y="833749"/>
                </a:lnTo>
                <a:lnTo>
                  <a:pt x="6836011" y="833641"/>
                </a:lnTo>
                <a:lnTo>
                  <a:pt x="6876125" y="820972"/>
                </a:lnTo>
                <a:lnTo>
                  <a:pt x="6904430" y="791274"/>
                </a:lnTo>
                <a:lnTo>
                  <a:pt x="6915149" y="750326"/>
                </a:lnTo>
                <a:lnTo>
                  <a:pt x="6915045" y="79128"/>
                </a:lnTo>
                <a:lnTo>
                  <a:pt x="6902396" y="39038"/>
                </a:lnTo>
                <a:lnTo>
                  <a:pt x="6872694" y="10727"/>
                </a:lnTo>
                <a:lnTo>
                  <a:pt x="68317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6395" y="2794464"/>
            <a:ext cx="4180443" cy="534395"/>
          </a:xfrm>
          <a:custGeom>
            <a:avLst/>
            <a:gdLst/>
            <a:ahLst/>
            <a:cxnLst/>
            <a:rect l="l" t="t" r="r" b="b"/>
            <a:pathLst>
              <a:path w="6915150" h="833754">
                <a:moveTo>
                  <a:pt x="0" y="83332"/>
                </a:moveTo>
                <a:lnTo>
                  <a:pt x="10731" y="42416"/>
                </a:lnTo>
                <a:lnTo>
                  <a:pt x="39064" y="12736"/>
                </a:lnTo>
                <a:lnTo>
                  <a:pt x="79204" y="102"/>
                </a:lnTo>
                <a:lnTo>
                  <a:pt x="6831726" y="0"/>
                </a:lnTo>
                <a:lnTo>
                  <a:pt x="6846276" y="1263"/>
                </a:lnTo>
                <a:lnTo>
                  <a:pt x="6884133" y="18497"/>
                </a:lnTo>
                <a:lnTo>
                  <a:pt x="6908793" y="51379"/>
                </a:lnTo>
                <a:lnTo>
                  <a:pt x="6915149" y="750326"/>
                </a:lnTo>
                <a:lnTo>
                  <a:pt x="6913887" y="764869"/>
                </a:lnTo>
                <a:lnTo>
                  <a:pt x="6896664" y="802709"/>
                </a:lnTo>
                <a:lnTo>
                  <a:pt x="6863780" y="827373"/>
                </a:lnTo>
                <a:lnTo>
                  <a:pt x="83378" y="833749"/>
                </a:lnTo>
                <a:lnTo>
                  <a:pt x="68841" y="832486"/>
                </a:lnTo>
                <a:lnTo>
                  <a:pt x="31014" y="815255"/>
                </a:lnTo>
                <a:lnTo>
                  <a:pt x="6364" y="782356"/>
                </a:lnTo>
                <a:lnTo>
                  <a:pt x="0" y="83332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6799" y="2847876"/>
            <a:ext cx="836046" cy="427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813" y="2847818"/>
            <a:ext cx="836089" cy="427760"/>
          </a:xfrm>
          <a:custGeom>
            <a:avLst/>
            <a:gdLst/>
            <a:ahLst/>
            <a:cxnLst/>
            <a:rect l="l" t="t" r="r" b="b"/>
            <a:pathLst>
              <a:path w="1383030" h="667385">
                <a:moveTo>
                  <a:pt x="0" y="66659"/>
                </a:moveTo>
                <a:lnTo>
                  <a:pt x="13111" y="26956"/>
                </a:lnTo>
                <a:lnTo>
                  <a:pt x="46416" y="3136"/>
                </a:lnTo>
                <a:lnTo>
                  <a:pt x="1316284" y="0"/>
                </a:lnTo>
                <a:lnTo>
                  <a:pt x="1330734" y="1568"/>
                </a:lnTo>
                <a:lnTo>
                  <a:pt x="1366161" y="22413"/>
                </a:lnTo>
                <a:lnTo>
                  <a:pt x="1382672" y="60426"/>
                </a:lnTo>
                <a:lnTo>
                  <a:pt x="1382959" y="600303"/>
                </a:lnTo>
                <a:lnTo>
                  <a:pt x="1381392" y="614754"/>
                </a:lnTo>
                <a:lnTo>
                  <a:pt x="1360555" y="650184"/>
                </a:lnTo>
                <a:lnTo>
                  <a:pt x="1322543" y="666704"/>
                </a:lnTo>
                <a:lnTo>
                  <a:pt x="66699" y="666993"/>
                </a:lnTo>
                <a:lnTo>
                  <a:pt x="52250" y="665426"/>
                </a:lnTo>
                <a:lnTo>
                  <a:pt x="16820" y="644592"/>
                </a:lnTo>
                <a:lnTo>
                  <a:pt x="291" y="606583"/>
                </a:lnTo>
                <a:lnTo>
                  <a:pt x="0" y="66659"/>
                </a:lnTo>
                <a:close/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50405" y="4865086"/>
            <a:ext cx="145129" cy="153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05337" y="4865086"/>
            <a:ext cx="145129" cy="153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60257" y="4865086"/>
            <a:ext cx="145106" cy="153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16154" y="4865086"/>
            <a:ext cx="144215" cy="153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71043" y="4865086"/>
            <a:ext cx="144192" cy="153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91464" y="4793766"/>
            <a:ext cx="278703" cy="2954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3010" y="4572039"/>
            <a:ext cx="144215" cy="153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33010" y="5160133"/>
            <a:ext cx="144215" cy="1538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51822" y="4699992"/>
            <a:ext cx="145129" cy="1528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60149" y="5033092"/>
            <a:ext cx="144215" cy="153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26579" y="4218434"/>
            <a:ext cx="1364920" cy="14471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r>
              <a:rPr lang="fa-IR" dirty="0">
                <a:solidFill>
                  <a:prstClr val="black"/>
                </a:solidFill>
              </a:rPr>
              <a:t>ااق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26201" y="4095349"/>
            <a:ext cx="277789" cy="2954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53871" y="3945873"/>
            <a:ext cx="145106" cy="1529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68279" y="3945873"/>
            <a:ext cx="145129" cy="1529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82670" y="3945873"/>
            <a:ext cx="145129" cy="1529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97053" y="3945873"/>
            <a:ext cx="145106" cy="1529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11492" y="3945873"/>
            <a:ext cx="144215" cy="1529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25840" y="3945873"/>
            <a:ext cx="144192" cy="1529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47921" y="4793766"/>
            <a:ext cx="278703" cy="2954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83504" y="4865086"/>
            <a:ext cx="144192" cy="1538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19091" y="4865086"/>
            <a:ext cx="144192" cy="1538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54719" y="4865086"/>
            <a:ext cx="144215" cy="153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90257" y="4865086"/>
            <a:ext cx="144192" cy="1538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25840" y="4865086"/>
            <a:ext cx="144192" cy="1538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726201" y="5481438"/>
            <a:ext cx="277789" cy="2954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53871" y="5770572"/>
            <a:ext cx="145106" cy="15287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68279" y="5770572"/>
            <a:ext cx="145129" cy="15287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982670" y="5770572"/>
            <a:ext cx="145129" cy="15287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97053" y="5770572"/>
            <a:ext cx="145106" cy="1528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11492" y="5770572"/>
            <a:ext cx="144215" cy="15287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25840" y="5770572"/>
            <a:ext cx="144192" cy="15287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764460" y="4676804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82" y="0"/>
                </a:moveTo>
                <a:lnTo>
                  <a:pt x="30133" y="15198"/>
                </a:lnTo>
                <a:lnTo>
                  <a:pt x="5331" y="47882"/>
                </a:lnTo>
                <a:lnTo>
                  <a:pt x="0" y="75974"/>
                </a:lnTo>
                <a:lnTo>
                  <a:pt x="697" y="86327"/>
                </a:lnTo>
                <a:lnTo>
                  <a:pt x="16953" y="123564"/>
                </a:lnTo>
                <a:lnTo>
                  <a:pt x="50710" y="147181"/>
                </a:lnTo>
                <a:lnTo>
                  <a:pt x="80271" y="152195"/>
                </a:lnTo>
                <a:lnTo>
                  <a:pt x="93363" y="150349"/>
                </a:lnTo>
                <a:lnTo>
                  <a:pt x="126882" y="131739"/>
                </a:lnTo>
                <a:lnTo>
                  <a:pt x="147525" y="95607"/>
                </a:lnTo>
                <a:lnTo>
                  <a:pt x="151438" y="63114"/>
                </a:lnTo>
                <a:lnTo>
                  <a:pt x="147944" y="50046"/>
                </a:lnTo>
                <a:lnTo>
                  <a:pt x="124529" y="17930"/>
                </a:lnTo>
                <a:lnTo>
                  <a:pt x="85004" y="1144"/>
                </a:lnTo>
                <a:lnTo>
                  <a:pt x="68982" y="0"/>
                </a:lnTo>
                <a:close/>
              </a:path>
            </a:pathLst>
          </a:custGeom>
          <a:solidFill>
            <a:srgbClr val="ED7C3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29023" y="4539967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79" y="0"/>
                </a:moveTo>
                <a:lnTo>
                  <a:pt x="30190" y="15121"/>
                </a:lnTo>
                <a:lnTo>
                  <a:pt x="5343" y="47754"/>
                </a:lnTo>
                <a:lnTo>
                  <a:pt x="0" y="75862"/>
                </a:lnTo>
                <a:lnTo>
                  <a:pt x="683" y="86107"/>
                </a:lnTo>
                <a:lnTo>
                  <a:pt x="16910" y="123402"/>
                </a:lnTo>
                <a:lnTo>
                  <a:pt x="50631" y="147063"/>
                </a:lnTo>
                <a:lnTo>
                  <a:pt x="80129" y="152090"/>
                </a:lnTo>
                <a:lnTo>
                  <a:pt x="93214" y="150264"/>
                </a:lnTo>
                <a:lnTo>
                  <a:pt x="126785" y="131692"/>
                </a:lnTo>
                <a:lnTo>
                  <a:pt x="147513" y="95600"/>
                </a:lnTo>
                <a:lnTo>
                  <a:pt x="151461" y="63152"/>
                </a:lnTo>
                <a:lnTo>
                  <a:pt x="147978" y="50062"/>
                </a:lnTo>
                <a:lnTo>
                  <a:pt x="124556" y="17925"/>
                </a:lnTo>
                <a:lnTo>
                  <a:pt x="85062" y="1145"/>
                </a:lnTo>
                <a:lnTo>
                  <a:pt x="6907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83907" y="4567147"/>
            <a:ext cx="145106" cy="153440"/>
          </a:xfrm>
          <a:custGeom>
            <a:avLst/>
            <a:gdLst/>
            <a:ahLst/>
            <a:cxnLst/>
            <a:rect l="l" t="t" r="r" b="b"/>
            <a:pathLst>
              <a:path w="240029" h="239395">
                <a:moveTo>
                  <a:pt x="114715" y="0"/>
                </a:moveTo>
                <a:lnTo>
                  <a:pt x="73091" y="9363"/>
                </a:lnTo>
                <a:lnTo>
                  <a:pt x="38369" y="31857"/>
                </a:lnTo>
                <a:lnTo>
                  <a:pt x="13362" y="64697"/>
                </a:lnTo>
                <a:lnTo>
                  <a:pt x="887" y="105101"/>
                </a:lnTo>
                <a:lnTo>
                  <a:pt x="0" y="119768"/>
                </a:lnTo>
                <a:lnTo>
                  <a:pt x="9" y="121288"/>
                </a:lnTo>
                <a:lnTo>
                  <a:pt x="7518" y="161240"/>
                </a:lnTo>
                <a:lnTo>
                  <a:pt x="27893" y="195305"/>
                </a:lnTo>
                <a:lnTo>
                  <a:pt x="59482" y="221066"/>
                </a:lnTo>
                <a:lnTo>
                  <a:pt x="100631" y="236104"/>
                </a:lnTo>
                <a:lnTo>
                  <a:pt x="132560" y="238980"/>
                </a:lnTo>
                <a:lnTo>
                  <a:pt x="146206" y="236718"/>
                </a:lnTo>
                <a:lnTo>
                  <a:pt x="183395" y="221023"/>
                </a:lnTo>
                <a:lnTo>
                  <a:pt x="213003" y="193460"/>
                </a:lnTo>
                <a:lnTo>
                  <a:pt x="232518" y="155953"/>
                </a:lnTo>
                <a:lnTo>
                  <a:pt x="239427" y="110427"/>
                </a:lnTo>
                <a:lnTo>
                  <a:pt x="237501" y="96391"/>
                </a:lnTo>
                <a:lnTo>
                  <a:pt x="222520" y="58084"/>
                </a:lnTo>
                <a:lnTo>
                  <a:pt x="195526" y="27508"/>
                </a:lnTo>
                <a:lnTo>
                  <a:pt x="158823" y="7276"/>
                </a:lnTo>
                <a:lnTo>
                  <a:pt x="1147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13081" y="4416726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65" y="0"/>
                </a:moveTo>
                <a:lnTo>
                  <a:pt x="30131" y="15212"/>
                </a:lnTo>
                <a:lnTo>
                  <a:pt x="5331" y="47901"/>
                </a:lnTo>
                <a:lnTo>
                  <a:pt x="0" y="76000"/>
                </a:lnTo>
                <a:lnTo>
                  <a:pt x="685" y="86227"/>
                </a:lnTo>
                <a:lnTo>
                  <a:pt x="16924" y="123445"/>
                </a:lnTo>
                <a:lnTo>
                  <a:pt x="50691" y="147079"/>
                </a:lnTo>
                <a:lnTo>
                  <a:pt x="80255" y="152101"/>
                </a:lnTo>
                <a:lnTo>
                  <a:pt x="93325" y="150261"/>
                </a:lnTo>
                <a:lnTo>
                  <a:pt x="126848" y="131662"/>
                </a:lnTo>
                <a:lnTo>
                  <a:pt x="147533" y="95548"/>
                </a:lnTo>
                <a:lnTo>
                  <a:pt x="151456" y="63076"/>
                </a:lnTo>
                <a:lnTo>
                  <a:pt x="147944" y="50011"/>
                </a:lnTo>
                <a:lnTo>
                  <a:pt x="124480" y="17912"/>
                </a:lnTo>
                <a:lnTo>
                  <a:pt x="84962" y="1142"/>
                </a:lnTo>
                <a:lnTo>
                  <a:pt x="68965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80929" y="4361940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86" y="0"/>
                </a:moveTo>
                <a:lnTo>
                  <a:pt x="30146" y="15198"/>
                </a:lnTo>
                <a:lnTo>
                  <a:pt x="5335" y="47882"/>
                </a:lnTo>
                <a:lnTo>
                  <a:pt x="0" y="75974"/>
                </a:lnTo>
                <a:lnTo>
                  <a:pt x="693" y="86295"/>
                </a:lnTo>
                <a:lnTo>
                  <a:pt x="16954" y="123512"/>
                </a:lnTo>
                <a:lnTo>
                  <a:pt x="50742" y="147074"/>
                </a:lnTo>
                <a:lnTo>
                  <a:pt x="80334" y="152070"/>
                </a:lnTo>
                <a:lnTo>
                  <a:pt x="93422" y="150223"/>
                </a:lnTo>
                <a:lnTo>
                  <a:pt x="126959" y="131649"/>
                </a:lnTo>
                <a:lnTo>
                  <a:pt x="147628" y="95549"/>
                </a:lnTo>
                <a:lnTo>
                  <a:pt x="151542" y="63032"/>
                </a:lnTo>
                <a:lnTo>
                  <a:pt x="148027" y="49979"/>
                </a:lnTo>
                <a:lnTo>
                  <a:pt x="124549" y="17904"/>
                </a:lnTo>
                <a:lnTo>
                  <a:pt x="85000" y="1143"/>
                </a:lnTo>
                <a:lnTo>
                  <a:pt x="6898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87523" y="4457747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63" y="0"/>
                </a:moveTo>
                <a:lnTo>
                  <a:pt x="30135" y="15206"/>
                </a:lnTo>
                <a:lnTo>
                  <a:pt x="5333" y="47898"/>
                </a:lnTo>
                <a:lnTo>
                  <a:pt x="0" y="76002"/>
                </a:lnTo>
                <a:lnTo>
                  <a:pt x="723" y="86539"/>
                </a:lnTo>
                <a:lnTo>
                  <a:pt x="17053" y="123678"/>
                </a:lnTo>
                <a:lnTo>
                  <a:pt x="50877" y="147219"/>
                </a:lnTo>
                <a:lnTo>
                  <a:pt x="80511" y="152210"/>
                </a:lnTo>
                <a:lnTo>
                  <a:pt x="93579" y="150330"/>
                </a:lnTo>
                <a:lnTo>
                  <a:pt x="127050" y="131661"/>
                </a:lnTo>
                <a:lnTo>
                  <a:pt x="147665" y="95505"/>
                </a:lnTo>
                <a:lnTo>
                  <a:pt x="151563" y="62993"/>
                </a:lnTo>
                <a:lnTo>
                  <a:pt x="148039" y="49943"/>
                </a:lnTo>
                <a:lnTo>
                  <a:pt x="124547" y="17887"/>
                </a:lnTo>
                <a:lnTo>
                  <a:pt x="84985" y="1141"/>
                </a:lnTo>
                <a:lnTo>
                  <a:pt x="68963" y="0"/>
                </a:lnTo>
                <a:close/>
              </a:path>
            </a:pathLst>
          </a:custGeom>
          <a:solidFill>
            <a:srgbClr val="ED7C3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616627" y="4526044"/>
            <a:ext cx="144722" cy="153440"/>
          </a:xfrm>
          <a:custGeom>
            <a:avLst/>
            <a:gdLst/>
            <a:ahLst/>
            <a:cxnLst/>
            <a:rect l="l" t="t" r="r" b="b"/>
            <a:pathLst>
              <a:path w="239395" h="239395">
                <a:moveTo>
                  <a:pt x="114713" y="0"/>
                </a:moveTo>
                <a:lnTo>
                  <a:pt x="73078" y="9380"/>
                </a:lnTo>
                <a:lnTo>
                  <a:pt x="38357" y="31900"/>
                </a:lnTo>
                <a:lnTo>
                  <a:pt x="13356" y="64751"/>
                </a:lnTo>
                <a:lnTo>
                  <a:pt x="886" y="105124"/>
                </a:lnTo>
                <a:lnTo>
                  <a:pt x="0" y="119768"/>
                </a:lnTo>
                <a:lnTo>
                  <a:pt x="8" y="121242"/>
                </a:lnTo>
                <a:lnTo>
                  <a:pt x="7502" y="161208"/>
                </a:lnTo>
                <a:lnTo>
                  <a:pt x="27863" y="195287"/>
                </a:lnTo>
                <a:lnTo>
                  <a:pt x="59440" y="221059"/>
                </a:lnTo>
                <a:lnTo>
                  <a:pt x="100583" y="236106"/>
                </a:lnTo>
                <a:lnTo>
                  <a:pt x="132509" y="238985"/>
                </a:lnTo>
                <a:lnTo>
                  <a:pt x="146160" y="236728"/>
                </a:lnTo>
                <a:lnTo>
                  <a:pt x="183358" y="221043"/>
                </a:lnTo>
                <a:lnTo>
                  <a:pt x="212971" y="193485"/>
                </a:lnTo>
                <a:lnTo>
                  <a:pt x="232489" y="155983"/>
                </a:lnTo>
                <a:lnTo>
                  <a:pt x="239398" y="110464"/>
                </a:lnTo>
                <a:lnTo>
                  <a:pt x="237475" y="96444"/>
                </a:lnTo>
                <a:lnTo>
                  <a:pt x="222505" y="58150"/>
                </a:lnTo>
                <a:lnTo>
                  <a:pt x="195521" y="27554"/>
                </a:lnTo>
                <a:lnTo>
                  <a:pt x="158823" y="7291"/>
                </a:lnTo>
                <a:lnTo>
                  <a:pt x="11471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797470" y="4676802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58" y="0"/>
                </a:moveTo>
                <a:lnTo>
                  <a:pt x="30113" y="15173"/>
                </a:lnTo>
                <a:lnTo>
                  <a:pt x="5326" y="47870"/>
                </a:lnTo>
                <a:lnTo>
                  <a:pt x="0" y="75982"/>
                </a:lnTo>
                <a:lnTo>
                  <a:pt x="693" y="86319"/>
                </a:lnTo>
                <a:lnTo>
                  <a:pt x="16916" y="123565"/>
                </a:lnTo>
                <a:lnTo>
                  <a:pt x="50655" y="147186"/>
                </a:lnTo>
                <a:lnTo>
                  <a:pt x="80243" y="152199"/>
                </a:lnTo>
                <a:lnTo>
                  <a:pt x="93326" y="150340"/>
                </a:lnTo>
                <a:lnTo>
                  <a:pt x="126850" y="131710"/>
                </a:lnTo>
                <a:lnTo>
                  <a:pt x="147514" y="95588"/>
                </a:lnTo>
                <a:lnTo>
                  <a:pt x="151433" y="63112"/>
                </a:lnTo>
                <a:lnTo>
                  <a:pt x="147928" y="50046"/>
                </a:lnTo>
                <a:lnTo>
                  <a:pt x="124471" y="17934"/>
                </a:lnTo>
                <a:lnTo>
                  <a:pt x="84954" y="1147"/>
                </a:lnTo>
                <a:lnTo>
                  <a:pt x="689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874933" y="4827383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77" y="0"/>
                </a:moveTo>
                <a:lnTo>
                  <a:pt x="30165" y="15173"/>
                </a:lnTo>
                <a:lnTo>
                  <a:pt x="5341" y="47870"/>
                </a:lnTo>
                <a:lnTo>
                  <a:pt x="0" y="75982"/>
                </a:lnTo>
                <a:lnTo>
                  <a:pt x="700" y="86358"/>
                </a:lnTo>
                <a:lnTo>
                  <a:pt x="16968" y="123604"/>
                </a:lnTo>
                <a:lnTo>
                  <a:pt x="50719" y="147219"/>
                </a:lnTo>
                <a:lnTo>
                  <a:pt x="80257" y="152228"/>
                </a:lnTo>
                <a:lnTo>
                  <a:pt x="93345" y="150368"/>
                </a:lnTo>
                <a:lnTo>
                  <a:pt x="126867" y="131735"/>
                </a:lnTo>
                <a:lnTo>
                  <a:pt x="147520" y="95607"/>
                </a:lnTo>
                <a:lnTo>
                  <a:pt x="151436" y="63125"/>
                </a:lnTo>
                <a:lnTo>
                  <a:pt x="147935" y="50056"/>
                </a:lnTo>
                <a:lnTo>
                  <a:pt x="124492" y="17938"/>
                </a:lnTo>
                <a:lnTo>
                  <a:pt x="84978" y="1147"/>
                </a:lnTo>
                <a:lnTo>
                  <a:pt x="68977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203453" y="4539725"/>
            <a:ext cx="237237" cy="251528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196199" y="0"/>
                </a:moveTo>
                <a:lnTo>
                  <a:pt x="149061" y="5696"/>
                </a:lnTo>
                <a:lnTo>
                  <a:pt x="106048" y="21879"/>
                </a:lnTo>
                <a:lnTo>
                  <a:pt x="68528" y="47187"/>
                </a:lnTo>
                <a:lnTo>
                  <a:pt x="37864" y="80261"/>
                </a:lnTo>
                <a:lnTo>
                  <a:pt x="15422" y="119740"/>
                </a:lnTo>
                <a:lnTo>
                  <a:pt x="2568" y="164264"/>
                </a:lnTo>
                <a:lnTo>
                  <a:pt x="0" y="196077"/>
                </a:lnTo>
                <a:lnTo>
                  <a:pt x="650" y="212165"/>
                </a:lnTo>
                <a:lnTo>
                  <a:pt x="10005" y="258082"/>
                </a:lnTo>
                <a:lnTo>
                  <a:pt x="29402" y="299421"/>
                </a:lnTo>
                <a:lnTo>
                  <a:pt x="57477" y="334815"/>
                </a:lnTo>
                <a:lnTo>
                  <a:pt x="92864" y="362896"/>
                </a:lnTo>
                <a:lnTo>
                  <a:pt x="134197" y="382299"/>
                </a:lnTo>
                <a:lnTo>
                  <a:pt x="180112" y="391657"/>
                </a:lnTo>
                <a:lnTo>
                  <a:pt x="196199" y="392308"/>
                </a:lnTo>
                <a:lnTo>
                  <a:pt x="212285" y="391657"/>
                </a:lnTo>
                <a:lnTo>
                  <a:pt x="258189" y="382299"/>
                </a:lnTo>
                <a:lnTo>
                  <a:pt x="299500" y="362896"/>
                </a:lnTo>
                <a:lnTo>
                  <a:pt x="334860" y="334815"/>
                </a:lnTo>
                <a:lnTo>
                  <a:pt x="362909" y="299421"/>
                </a:lnTo>
                <a:lnTo>
                  <a:pt x="382284" y="258082"/>
                </a:lnTo>
                <a:lnTo>
                  <a:pt x="391627" y="212165"/>
                </a:lnTo>
                <a:lnTo>
                  <a:pt x="392277" y="196077"/>
                </a:lnTo>
                <a:lnTo>
                  <a:pt x="391627" y="179991"/>
                </a:lnTo>
                <a:lnTo>
                  <a:pt x="382284" y="134088"/>
                </a:lnTo>
                <a:lnTo>
                  <a:pt x="362909" y="92776"/>
                </a:lnTo>
                <a:lnTo>
                  <a:pt x="334860" y="57416"/>
                </a:lnTo>
                <a:lnTo>
                  <a:pt x="299500" y="29368"/>
                </a:lnTo>
                <a:lnTo>
                  <a:pt x="258189" y="9992"/>
                </a:lnTo>
                <a:lnTo>
                  <a:pt x="212285" y="649"/>
                </a:lnTo>
                <a:lnTo>
                  <a:pt x="19619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699876" y="5060118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82" y="0"/>
                </a:moveTo>
                <a:lnTo>
                  <a:pt x="30138" y="15207"/>
                </a:lnTo>
                <a:lnTo>
                  <a:pt x="5333" y="47891"/>
                </a:lnTo>
                <a:lnTo>
                  <a:pt x="0" y="75980"/>
                </a:lnTo>
                <a:lnTo>
                  <a:pt x="723" y="86513"/>
                </a:lnTo>
                <a:lnTo>
                  <a:pt x="17050" y="123659"/>
                </a:lnTo>
                <a:lnTo>
                  <a:pt x="50869" y="147207"/>
                </a:lnTo>
                <a:lnTo>
                  <a:pt x="80496" y="152200"/>
                </a:lnTo>
                <a:lnTo>
                  <a:pt x="93563" y="150326"/>
                </a:lnTo>
                <a:lnTo>
                  <a:pt x="127039" y="131666"/>
                </a:lnTo>
                <a:lnTo>
                  <a:pt x="147665" y="95513"/>
                </a:lnTo>
                <a:lnTo>
                  <a:pt x="151567" y="63004"/>
                </a:lnTo>
                <a:lnTo>
                  <a:pt x="148047" y="49955"/>
                </a:lnTo>
                <a:lnTo>
                  <a:pt x="124560" y="17893"/>
                </a:lnTo>
                <a:lnTo>
                  <a:pt x="85002" y="1141"/>
                </a:lnTo>
                <a:lnTo>
                  <a:pt x="68982" y="0"/>
                </a:lnTo>
                <a:close/>
              </a:path>
            </a:pathLst>
          </a:custGeom>
          <a:solidFill>
            <a:srgbClr val="ED7C3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699876" y="5060118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980"/>
                </a:moveTo>
                <a:lnTo>
                  <a:pt x="11616" y="35481"/>
                </a:lnTo>
                <a:lnTo>
                  <a:pt x="41867" y="7855"/>
                </a:lnTo>
                <a:lnTo>
                  <a:pt x="68982" y="0"/>
                </a:lnTo>
                <a:lnTo>
                  <a:pt x="85002" y="1141"/>
                </a:lnTo>
                <a:lnTo>
                  <a:pt x="124560" y="17893"/>
                </a:lnTo>
                <a:lnTo>
                  <a:pt x="148047" y="49955"/>
                </a:lnTo>
                <a:lnTo>
                  <a:pt x="151567" y="63004"/>
                </a:lnTo>
                <a:lnTo>
                  <a:pt x="150736" y="80034"/>
                </a:lnTo>
                <a:lnTo>
                  <a:pt x="135613" y="121427"/>
                </a:lnTo>
                <a:lnTo>
                  <a:pt x="105811" y="146213"/>
                </a:lnTo>
                <a:lnTo>
                  <a:pt x="80496" y="152200"/>
                </a:lnTo>
                <a:lnTo>
                  <a:pt x="65106" y="150931"/>
                </a:lnTo>
                <a:lnTo>
                  <a:pt x="26643" y="133334"/>
                </a:lnTo>
                <a:lnTo>
                  <a:pt x="3892" y="100012"/>
                </a:lnTo>
                <a:lnTo>
                  <a:pt x="0" y="759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777314" y="5183186"/>
            <a:ext cx="144722" cy="153440"/>
          </a:xfrm>
          <a:custGeom>
            <a:avLst/>
            <a:gdLst/>
            <a:ahLst/>
            <a:cxnLst/>
            <a:rect l="l" t="t" r="r" b="b"/>
            <a:pathLst>
              <a:path w="239395" h="239395">
                <a:moveTo>
                  <a:pt x="114708" y="0"/>
                </a:moveTo>
                <a:lnTo>
                  <a:pt x="73075" y="9383"/>
                </a:lnTo>
                <a:lnTo>
                  <a:pt x="38355" y="31907"/>
                </a:lnTo>
                <a:lnTo>
                  <a:pt x="13356" y="64761"/>
                </a:lnTo>
                <a:lnTo>
                  <a:pt x="886" y="105132"/>
                </a:lnTo>
                <a:lnTo>
                  <a:pt x="0" y="119774"/>
                </a:lnTo>
                <a:lnTo>
                  <a:pt x="9" y="121278"/>
                </a:lnTo>
                <a:lnTo>
                  <a:pt x="7510" y="161232"/>
                </a:lnTo>
                <a:lnTo>
                  <a:pt x="27876" y="195303"/>
                </a:lnTo>
                <a:lnTo>
                  <a:pt x="59458" y="221072"/>
                </a:lnTo>
                <a:lnTo>
                  <a:pt x="100607" y="236117"/>
                </a:lnTo>
                <a:lnTo>
                  <a:pt x="132540" y="238995"/>
                </a:lnTo>
                <a:lnTo>
                  <a:pt x="146206" y="236737"/>
                </a:lnTo>
                <a:lnTo>
                  <a:pt x="183418" y="221047"/>
                </a:lnTo>
                <a:lnTo>
                  <a:pt x="213013" y="193484"/>
                </a:lnTo>
                <a:lnTo>
                  <a:pt x="232503" y="155980"/>
                </a:lnTo>
                <a:lnTo>
                  <a:pt x="239398" y="110463"/>
                </a:lnTo>
                <a:lnTo>
                  <a:pt x="237478" y="96445"/>
                </a:lnTo>
                <a:lnTo>
                  <a:pt x="222529" y="58154"/>
                </a:lnTo>
                <a:lnTo>
                  <a:pt x="195567" y="27557"/>
                </a:lnTo>
                <a:lnTo>
                  <a:pt x="158868" y="7292"/>
                </a:lnTo>
                <a:lnTo>
                  <a:pt x="1147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971008" y="5292664"/>
            <a:ext cx="210750" cy="223852"/>
          </a:xfrm>
          <a:custGeom>
            <a:avLst/>
            <a:gdLst/>
            <a:ahLst/>
            <a:cxnLst/>
            <a:rect l="l" t="t" r="r" b="b"/>
            <a:pathLst>
              <a:path w="348615" h="349250">
                <a:moveTo>
                  <a:pt x="168187" y="0"/>
                </a:moveTo>
                <a:lnTo>
                  <a:pt x="125560" y="6824"/>
                </a:lnTo>
                <a:lnTo>
                  <a:pt x="87043" y="23324"/>
                </a:lnTo>
                <a:lnTo>
                  <a:pt x="53962" y="48173"/>
                </a:lnTo>
                <a:lnTo>
                  <a:pt x="27646" y="80044"/>
                </a:lnTo>
                <a:lnTo>
                  <a:pt x="9420" y="117611"/>
                </a:lnTo>
                <a:lnTo>
                  <a:pt x="613" y="159549"/>
                </a:lnTo>
                <a:lnTo>
                  <a:pt x="0" y="174271"/>
                </a:lnTo>
                <a:lnTo>
                  <a:pt x="107" y="180458"/>
                </a:lnTo>
                <a:lnTo>
                  <a:pt x="6931" y="223127"/>
                </a:lnTo>
                <a:lnTo>
                  <a:pt x="23432" y="261656"/>
                </a:lnTo>
                <a:lnTo>
                  <a:pt x="48282" y="294729"/>
                </a:lnTo>
                <a:lnTo>
                  <a:pt x="80155" y="321027"/>
                </a:lnTo>
                <a:lnTo>
                  <a:pt x="117722" y="339231"/>
                </a:lnTo>
                <a:lnTo>
                  <a:pt x="159656" y="348025"/>
                </a:lnTo>
                <a:lnTo>
                  <a:pt x="174376" y="348638"/>
                </a:lnTo>
                <a:lnTo>
                  <a:pt x="188670" y="348059"/>
                </a:lnTo>
                <a:lnTo>
                  <a:pt x="229470" y="339668"/>
                </a:lnTo>
                <a:lnTo>
                  <a:pt x="266192" y="322056"/>
                </a:lnTo>
                <a:lnTo>
                  <a:pt x="297615" y="296204"/>
                </a:lnTo>
                <a:lnTo>
                  <a:pt x="322517" y="263090"/>
                </a:lnTo>
                <a:lnTo>
                  <a:pt x="339676" y="223695"/>
                </a:lnTo>
                <a:lnTo>
                  <a:pt x="347870" y="178997"/>
                </a:lnTo>
                <a:lnTo>
                  <a:pt x="348398" y="163089"/>
                </a:lnTo>
                <a:lnTo>
                  <a:pt x="346909" y="148875"/>
                </a:lnTo>
                <a:lnTo>
                  <a:pt x="335859" y="108588"/>
                </a:lnTo>
                <a:lnTo>
                  <a:pt x="315810" y="72813"/>
                </a:lnTo>
                <a:lnTo>
                  <a:pt x="287891" y="42808"/>
                </a:lnTo>
                <a:lnTo>
                  <a:pt x="253229" y="19832"/>
                </a:lnTo>
                <a:lnTo>
                  <a:pt x="212952" y="5143"/>
                </a:lnTo>
                <a:lnTo>
                  <a:pt x="1681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42233" y="5470855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70" y="0"/>
                </a:moveTo>
                <a:lnTo>
                  <a:pt x="30209" y="15141"/>
                </a:lnTo>
                <a:lnTo>
                  <a:pt x="5350" y="47804"/>
                </a:lnTo>
                <a:lnTo>
                  <a:pt x="0" y="75869"/>
                </a:lnTo>
                <a:lnTo>
                  <a:pt x="679" y="86090"/>
                </a:lnTo>
                <a:lnTo>
                  <a:pt x="16895" y="123407"/>
                </a:lnTo>
                <a:lnTo>
                  <a:pt x="50601" y="147076"/>
                </a:lnTo>
                <a:lnTo>
                  <a:pt x="80079" y="152103"/>
                </a:lnTo>
                <a:lnTo>
                  <a:pt x="93188" y="150269"/>
                </a:lnTo>
                <a:lnTo>
                  <a:pt x="126789" y="131691"/>
                </a:lnTo>
                <a:lnTo>
                  <a:pt x="147516" y="95618"/>
                </a:lnTo>
                <a:lnTo>
                  <a:pt x="151461" y="63196"/>
                </a:lnTo>
                <a:lnTo>
                  <a:pt x="147978" y="50129"/>
                </a:lnTo>
                <a:lnTo>
                  <a:pt x="124554" y="17982"/>
                </a:lnTo>
                <a:lnTo>
                  <a:pt x="85056" y="1153"/>
                </a:lnTo>
                <a:lnTo>
                  <a:pt x="69070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293854" y="5292662"/>
            <a:ext cx="144722" cy="153440"/>
          </a:xfrm>
          <a:custGeom>
            <a:avLst/>
            <a:gdLst/>
            <a:ahLst/>
            <a:cxnLst/>
            <a:rect l="l" t="t" r="r" b="b"/>
            <a:pathLst>
              <a:path w="239395" h="239395">
                <a:moveTo>
                  <a:pt x="114674" y="0"/>
                </a:moveTo>
                <a:lnTo>
                  <a:pt x="73031" y="9362"/>
                </a:lnTo>
                <a:lnTo>
                  <a:pt x="38322" y="31882"/>
                </a:lnTo>
                <a:lnTo>
                  <a:pt x="13341" y="64746"/>
                </a:lnTo>
                <a:lnTo>
                  <a:pt x="885" y="105139"/>
                </a:lnTo>
                <a:lnTo>
                  <a:pt x="0" y="119790"/>
                </a:lnTo>
                <a:lnTo>
                  <a:pt x="7" y="121154"/>
                </a:lnTo>
                <a:lnTo>
                  <a:pt x="7457" y="161201"/>
                </a:lnTo>
                <a:lnTo>
                  <a:pt x="27772" y="195316"/>
                </a:lnTo>
                <a:lnTo>
                  <a:pt x="59314" y="221096"/>
                </a:lnTo>
                <a:lnTo>
                  <a:pt x="100439" y="236140"/>
                </a:lnTo>
                <a:lnTo>
                  <a:pt x="132369" y="239018"/>
                </a:lnTo>
                <a:lnTo>
                  <a:pt x="146041" y="236769"/>
                </a:lnTo>
                <a:lnTo>
                  <a:pt x="183269" y="221114"/>
                </a:lnTo>
                <a:lnTo>
                  <a:pt x="212878" y="193583"/>
                </a:lnTo>
                <a:lnTo>
                  <a:pt x="232379" y="156088"/>
                </a:lnTo>
                <a:lnTo>
                  <a:pt x="239281" y="110538"/>
                </a:lnTo>
                <a:lnTo>
                  <a:pt x="237368" y="96512"/>
                </a:lnTo>
                <a:lnTo>
                  <a:pt x="222432" y="58195"/>
                </a:lnTo>
                <a:lnTo>
                  <a:pt x="195482" y="27578"/>
                </a:lnTo>
                <a:lnTo>
                  <a:pt x="158801" y="7299"/>
                </a:lnTo>
                <a:lnTo>
                  <a:pt x="11467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422957" y="5484544"/>
            <a:ext cx="91747" cy="97681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8979" y="0"/>
                </a:moveTo>
                <a:lnTo>
                  <a:pt x="30143" y="15201"/>
                </a:lnTo>
                <a:lnTo>
                  <a:pt x="5334" y="47888"/>
                </a:lnTo>
                <a:lnTo>
                  <a:pt x="0" y="75982"/>
                </a:lnTo>
                <a:lnTo>
                  <a:pt x="695" y="86284"/>
                </a:lnTo>
                <a:lnTo>
                  <a:pt x="16959" y="123465"/>
                </a:lnTo>
                <a:lnTo>
                  <a:pt x="50751" y="147066"/>
                </a:lnTo>
                <a:lnTo>
                  <a:pt x="80348" y="152077"/>
                </a:lnTo>
                <a:lnTo>
                  <a:pt x="93441" y="150222"/>
                </a:lnTo>
                <a:lnTo>
                  <a:pt x="126975" y="131603"/>
                </a:lnTo>
                <a:lnTo>
                  <a:pt x="147631" y="95492"/>
                </a:lnTo>
                <a:lnTo>
                  <a:pt x="151541" y="63027"/>
                </a:lnTo>
                <a:lnTo>
                  <a:pt x="148027" y="49974"/>
                </a:lnTo>
                <a:lnTo>
                  <a:pt x="124555" y="17902"/>
                </a:lnTo>
                <a:lnTo>
                  <a:pt x="85002" y="1142"/>
                </a:lnTo>
                <a:lnTo>
                  <a:pt x="68979" y="0"/>
                </a:lnTo>
                <a:close/>
              </a:path>
            </a:pathLst>
          </a:custGeom>
          <a:solidFill>
            <a:srgbClr val="ED7C3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39143" y="5265312"/>
            <a:ext cx="210750" cy="223852"/>
          </a:xfrm>
          <a:custGeom>
            <a:avLst/>
            <a:gdLst/>
            <a:ahLst/>
            <a:cxnLst/>
            <a:rect l="l" t="t" r="r" b="b"/>
            <a:pathLst>
              <a:path w="348615" h="349250">
                <a:moveTo>
                  <a:pt x="168187" y="0"/>
                </a:moveTo>
                <a:lnTo>
                  <a:pt x="125560" y="6824"/>
                </a:lnTo>
                <a:lnTo>
                  <a:pt x="87043" y="23324"/>
                </a:lnTo>
                <a:lnTo>
                  <a:pt x="53962" y="48173"/>
                </a:lnTo>
                <a:lnTo>
                  <a:pt x="27646" y="80044"/>
                </a:lnTo>
                <a:lnTo>
                  <a:pt x="9420" y="117611"/>
                </a:lnTo>
                <a:lnTo>
                  <a:pt x="613" y="159549"/>
                </a:lnTo>
                <a:lnTo>
                  <a:pt x="0" y="174271"/>
                </a:lnTo>
                <a:lnTo>
                  <a:pt x="107" y="180450"/>
                </a:lnTo>
                <a:lnTo>
                  <a:pt x="6931" y="223080"/>
                </a:lnTo>
                <a:lnTo>
                  <a:pt x="23432" y="261598"/>
                </a:lnTo>
                <a:lnTo>
                  <a:pt x="48282" y="294678"/>
                </a:lnTo>
                <a:lnTo>
                  <a:pt x="80155" y="320994"/>
                </a:lnTo>
                <a:lnTo>
                  <a:pt x="117722" y="339218"/>
                </a:lnTo>
                <a:lnTo>
                  <a:pt x="159656" y="348024"/>
                </a:lnTo>
                <a:lnTo>
                  <a:pt x="174376" y="348638"/>
                </a:lnTo>
                <a:lnTo>
                  <a:pt x="188675" y="348058"/>
                </a:lnTo>
                <a:lnTo>
                  <a:pt x="229482" y="339655"/>
                </a:lnTo>
                <a:lnTo>
                  <a:pt x="266206" y="322025"/>
                </a:lnTo>
                <a:lnTo>
                  <a:pt x="297627" y="296155"/>
                </a:lnTo>
                <a:lnTo>
                  <a:pt x="322525" y="263032"/>
                </a:lnTo>
                <a:lnTo>
                  <a:pt x="339679" y="223644"/>
                </a:lnTo>
                <a:lnTo>
                  <a:pt x="347870" y="178979"/>
                </a:lnTo>
                <a:lnTo>
                  <a:pt x="348398" y="163089"/>
                </a:lnTo>
                <a:lnTo>
                  <a:pt x="346910" y="148875"/>
                </a:lnTo>
                <a:lnTo>
                  <a:pt x="335863" y="108588"/>
                </a:lnTo>
                <a:lnTo>
                  <a:pt x="315819" y="72813"/>
                </a:lnTo>
                <a:lnTo>
                  <a:pt x="287904" y="42808"/>
                </a:lnTo>
                <a:lnTo>
                  <a:pt x="253243" y="19832"/>
                </a:lnTo>
                <a:lnTo>
                  <a:pt x="212962" y="5143"/>
                </a:lnTo>
                <a:lnTo>
                  <a:pt x="16818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823222" y="5210537"/>
            <a:ext cx="145106" cy="153440"/>
          </a:xfrm>
          <a:custGeom>
            <a:avLst/>
            <a:gdLst/>
            <a:ahLst/>
            <a:cxnLst/>
            <a:rect l="l" t="t" r="r" b="b"/>
            <a:pathLst>
              <a:path w="240029" h="239395">
                <a:moveTo>
                  <a:pt x="114710" y="0"/>
                </a:moveTo>
                <a:lnTo>
                  <a:pt x="73088" y="9383"/>
                </a:lnTo>
                <a:lnTo>
                  <a:pt x="38367" y="31907"/>
                </a:lnTo>
                <a:lnTo>
                  <a:pt x="13362" y="64761"/>
                </a:lnTo>
                <a:lnTo>
                  <a:pt x="887" y="105132"/>
                </a:lnTo>
                <a:lnTo>
                  <a:pt x="0" y="119774"/>
                </a:lnTo>
                <a:lnTo>
                  <a:pt x="9" y="121297"/>
                </a:lnTo>
                <a:lnTo>
                  <a:pt x="7519" y="161245"/>
                </a:lnTo>
                <a:lnTo>
                  <a:pt x="27894" y="195311"/>
                </a:lnTo>
                <a:lnTo>
                  <a:pt x="59482" y="221074"/>
                </a:lnTo>
                <a:lnTo>
                  <a:pt x="100631" y="236115"/>
                </a:lnTo>
                <a:lnTo>
                  <a:pt x="132559" y="238991"/>
                </a:lnTo>
                <a:lnTo>
                  <a:pt x="146205" y="236729"/>
                </a:lnTo>
                <a:lnTo>
                  <a:pt x="183394" y="221031"/>
                </a:lnTo>
                <a:lnTo>
                  <a:pt x="213003" y="193466"/>
                </a:lnTo>
                <a:lnTo>
                  <a:pt x="232518" y="155960"/>
                </a:lnTo>
                <a:lnTo>
                  <a:pt x="239426" y="110441"/>
                </a:lnTo>
                <a:lnTo>
                  <a:pt x="237499" y="96426"/>
                </a:lnTo>
                <a:lnTo>
                  <a:pt x="222516" y="58141"/>
                </a:lnTo>
                <a:lnTo>
                  <a:pt x="195522" y="27551"/>
                </a:lnTo>
                <a:lnTo>
                  <a:pt x="158819" y="7291"/>
                </a:lnTo>
                <a:lnTo>
                  <a:pt x="1147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64858"/>
            <a:endParaRPr>
              <a:solidFill>
                <a:prstClr val="black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44CEC201-4A85-4EAA-B592-E10CD35B2A2D}"/>
              </a:ext>
            </a:extLst>
          </p:cNvPr>
          <p:cNvSpPr txBox="1"/>
          <p:nvPr/>
        </p:nvSpPr>
        <p:spPr>
          <a:xfrm>
            <a:off x="1162845" y="476673"/>
            <a:ext cx="3293992" cy="310360"/>
          </a:xfrm>
          <a:prstGeom prst="rect">
            <a:avLst/>
          </a:prstGeom>
          <a:noFill/>
        </p:spPr>
        <p:txBody>
          <a:bodyPr wrap="square" lIns="56486" tIns="28248" rIns="56486" bIns="28248" rtlCol="0">
            <a:spAutoFit/>
          </a:bodyPr>
          <a:lstStyle/>
          <a:p>
            <a:pPr algn="r" defTabSz="564858" rtl="1"/>
            <a:r>
              <a:rPr lang="fa-IR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قرارگاه سازندگی سپاه (بیش از چهل میلیارد دلارقرارداد در حال حاضر با دولت )   </a:t>
            </a:r>
            <a:endParaRPr lang="fr-FR" sz="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26AC7AF4-50BF-4714-AE3C-C553E29B68EF}"/>
              </a:ext>
            </a:extLst>
          </p:cNvPr>
          <p:cNvSpPr txBox="1"/>
          <p:nvPr/>
        </p:nvSpPr>
        <p:spPr>
          <a:xfrm>
            <a:off x="1122168" y="1052750"/>
            <a:ext cx="3293992" cy="303269"/>
          </a:xfrm>
          <a:prstGeom prst="rect">
            <a:avLst/>
          </a:prstGeom>
          <a:noFill/>
        </p:spPr>
        <p:txBody>
          <a:bodyPr wrap="square" lIns="56486" tIns="28248" rIns="56486" bIns="28248" rtlCol="0">
            <a:spAutoFit/>
          </a:bodyPr>
          <a:lstStyle/>
          <a:p>
            <a:pPr algn="r" defTabSz="564858" rtl="1"/>
            <a:r>
              <a:rPr lang="fa-IR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بنیاد تعاون سپاه ( با بیش از  شش میلیارد دلار قراردادهای گوناگون)</a:t>
            </a:r>
            <a:endParaRPr lang="fr-FR" sz="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2ACBF5F-F081-4045-8FBB-60F5C6F7B933}"/>
              </a:ext>
            </a:extLst>
          </p:cNvPr>
          <p:cNvSpPr txBox="1"/>
          <p:nvPr/>
        </p:nvSpPr>
        <p:spPr>
          <a:xfrm>
            <a:off x="1213283" y="1785327"/>
            <a:ext cx="3159903" cy="184672"/>
          </a:xfrm>
          <a:prstGeom prst="rect">
            <a:avLst/>
          </a:prstGeom>
          <a:noFill/>
        </p:spPr>
        <p:txBody>
          <a:bodyPr wrap="square" lIns="56486" tIns="28248" rIns="56486" bIns="28248" rtlCol="0">
            <a:spAutoFit/>
          </a:bodyPr>
          <a:lstStyle/>
          <a:p>
            <a:pPr algn="r" defTabSz="564858" rtl="1"/>
            <a:r>
              <a:rPr lang="fa-IR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بنیاد تعاون ناجا ( با بیش از  ده میلیارد دلار ترنور)</a:t>
            </a:r>
            <a:endParaRPr lang="fr-FR" sz="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6CD753BD-8B91-4771-B1E3-4F598E91FC62}"/>
              </a:ext>
            </a:extLst>
          </p:cNvPr>
          <p:cNvSpPr txBox="1"/>
          <p:nvPr/>
        </p:nvSpPr>
        <p:spPr>
          <a:xfrm>
            <a:off x="1189247" y="2352171"/>
            <a:ext cx="3159903" cy="184672"/>
          </a:xfrm>
          <a:prstGeom prst="rect">
            <a:avLst/>
          </a:prstGeom>
          <a:noFill/>
        </p:spPr>
        <p:txBody>
          <a:bodyPr wrap="square" lIns="56486" tIns="28248" rIns="56486" bIns="28248" rtlCol="0">
            <a:spAutoFit/>
          </a:bodyPr>
          <a:lstStyle/>
          <a:p>
            <a:pPr algn="r" defTabSz="564858" rtl="1"/>
            <a:r>
              <a:rPr lang="fa-IR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قرارداد سازندگی قائم ( با بیش از  یک میلیارد دلار ترنور)</a:t>
            </a:r>
            <a:endParaRPr lang="fr-FR" sz="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6788458-C949-4FB1-BAF3-4CB5AFB825D1}"/>
              </a:ext>
            </a:extLst>
          </p:cNvPr>
          <p:cNvSpPr txBox="1"/>
          <p:nvPr/>
        </p:nvSpPr>
        <p:spPr>
          <a:xfrm>
            <a:off x="1007354" y="2936976"/>
            <a:ext cx="3159903" cy="184672"/>
          </a:xfrm>
          <a:prstGeom prst="rect">
            <a:avLst/>
          </a:prstGeom>
          <a:noFill/>
        </p:spPr>
        <p:txBody>
          <a:bodyPr wrap="square" lIns="56486" tIns="28248" rIns="56486" bIns="28248" rtlCol="0">
            <a:spAutoFit/>
          </a:bodyPr>
          <a:lstStyle/>
          <a:p>
            <a:pPr algn="r" defTabSz="564858" rtl="1"/>
            <a:r>
              <a:rPr lang="fa-IR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بنیاد تعاون ارتش ( با بیش از  یک میلیارد دلار ترنور)</a:t>
            </a:r>
            <a:endParaRPr lang="fr-FR" sz="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EACEC0A1-9B2A-4547-9DA4-3C7542127ECD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3205" t="34853" r="9415" b="17517"/>
          <a:stretch/>
        </p:blipFill>
        <p:spPr>
          <a:xfrm>
            <a:off x="6334318" y="1557777"/>
            <a:ext cx="2558195" cy="2663312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5D324445-898A-4F4C-9620-6804EB2A9EF4}"/>
              </a:ext>
            </a:extLst>
          </p:cNvPr>
          <p:cNvSpPr txBox="1"/>
          <p:nvPr/>
        </p:nvSpPr>
        <p:spPr>
          <a:xfrm>
            <a:off x="1246170" y="3756704"/>
            <a:ext cx="1555175" cy="195547"/>
          </a:xfrm>
          <a:prstGeom prst="rect">
            <a:avLst/>
          </a:prstGeom>
          <a:noFill/>
        </p:spPr>
        <p:txBody>
          <a:bodyPr wrap="none" lIns="56486" tIns="28248" rIns="56486" bIns="28248" rtlCol="0">
            <a:spAutoFit/>
          </a:bodyPr>
          <a:lstStyle/>
          <a:p>
            <a:pPr defTabSz="564858"/>
            <a:r>
              <a:rPr lang="fa-IR" sz="900" b="1" dirty="0">
                <a:solidFill>
                  <a:prstClr val="black"/>
                </a:solidFill>
              </a:rPr>
              <a:t>شبه اقتصاد در اختیار نیروهای مسلح 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ABC1662D-0FD3-4A88-95CA-E79344F5D27C}"/>
              </a:ext>
            </a:extLst>
          </p:cNvPr>
          <p:cNvSpPr txBox="1"/>
          <p:nvPr/>
        </p:nvSpPr>
        <p:spPr>
          <a:xfrm>
            <a:off x="1435083" y="4676813"/>
            <a:ext cx="1146409" cy="195547"/>
          </a:xfrm>
          <a:prstGeom prst="rect">
            <a:avLst/>
          </a:prstGeom>
          <a:noFill/>
        </p:spPr>
        <p:txBody>
          <a:bodyPr wrap="none" lIns="56486" tIns="28248" rIns="56486" bIns="28248" rtlCol="0">
            <a:spAutoFit/>
          </a:bodyPr>
          <a:lstStyle/>
          <a:p>
            <a:pPr defTabSz="564858"/>
            <a:r>
              <a:rPr lang="fa-IR" sz="900" b="1" dirty="0">
                <a:solidFill>
                  <a:prstClr val="black"/>
                </a:solidFill>
              </a:rPr>
              <a:t>شبه اقتصاد در اختیار رهبر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A5851565-CFA9-4651-897F-187BC3AB64E1}"/>
              </a:ext>
            </a:extLst>
          </p:cNvPr>
          <p:cNvSpPr txBox="1"/>
          <p:nvPr/>
        </p:nvSpPr>
        <p:spPr>
          <a:xfrm>
            <a:off x="742784" y="5414532"/>
            <a:ext cx="2023380" cy="334047"/>
          </a:xfrm>
          <a:prstGeom prst="rect">
            <a:avLst/>
          </a:prstGeom>
          <a:noFill/>
        </p:spPr>
        <p:txBody>
          <a:bodyPr wrap="none" lIns="56486" tIns="28248" rIns="56486" bIns="28248" rtlCol="0">
            <a:spAutoFit/>
          </a:bodyPr>
          <a:lstStyle/>
          <a:p>
            <a:pPr algn="r" defTabSz="564858"/>
            <a:r>
              <a:rPr lang="fa-IR" sz="900" b="1" dirty="0">
                <a:solidFill>
                  <a:prstClr val="black"/>
                </a:solidFill>
              </a:rPr>
              <a:t>شبه اقتصاد روحانیون تحت عنوان</a:t>
            </a:r>
          </a:p>
          <a:p>
            <a:pPr algn="r" defTabSz="564858" rtl="1"/>
            <a:r>
              <a:rPr lang="fa-IR" sz="900" b="1" dirty="0">
                <a:solidFill>
                  <a:prstClr val="black"/>
                </a:solidFill>
              </a:rPr>
              <a:t> " هیات ها ونهادهای کوچک" در کنار هر مسجد  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EF6DA463-6B09-4DEC-830B-B11B50FF10DC}"/>
              </a:ext>
            </a:extLst>
          </p:cNvPr>
          <p:cNvSpPr txBox="1"/>
          <p:nvPr/>
        </p:nvSpPr>
        <p:spPr>
          <a:xfrm>
            <a:off x="3038043" y="4496042"/>
            <a:ext cx="1085495" cy="734156"/>
          </a:xfrm>
          <a:prstGeom prst="rect">
            <a:avLst/>
          </a:prstGeom>
          <a:noFill/>
        </p:spPr>
        <p:txBody>
          <a:bodyPr wrap="none" lIns="56486" tIns="28248" rIns="56486" bIns="28248" rtlCol="0">
            <a:spAutoFit/>
          </a:bodyPr>
          <a:lstStyle/>
          <a:p>
            <a:pPr defTabSz="564858"/>
            <a:r>
              <a:rPr lang="fa-IR" sz="2200" b="1" dirty="0">
                <a:solidFill>
                  <a:prstClr val="white"/>
                </a:solidFill>
              </a:rPr>
              <a:t>اقتصاد </a:t>
            </a:r>
          </a:p>
          <a:p>
            <a:pPr defTabSz="564858"/>
            <a:r>
              <a:rPr lang="fa-IR" sz="2200" b="1" dirty="0">
                <a:solidFill>
                  <a:prstClr val="white"/>
                </a:solidFill>
              </a:rPr>
              <a:t>غیر شفاف</a:t>
            </a:r>
            <a:endParaRPr lang="fr-FR" sz="2200" b="1" dirty="0">
              <a:solidFill>
                <a:prstClr val="white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E2387FB-BED6-48FD-82B2-A5F35AFEFDE6}"/>
              </a:ext>
            </a:extLst>
          </p:cNvPr>
          <p:cNvSpPr txBox="1"/>
          <p:nvPr/>
        </p:nvSpPr>
        <p:spPr>
          <a:xfrm>
            <a:off x="5913178" y="4852886"/>
            <a:ext cx="1418920" cy="334047"/>
          </a:xfrm>
          <a:prstGeom prst="rect">
            <a:avLst/>
          </a:prstGeom>
          <a:noFill/>
        </p:spPr>
        <p:txBody>
          <a:bodyPr wrap="none" lIns="56486" tIns="28248" rIns="56486" bIns="28248" rtlCol="0">
            <a:spAutoFit/>
          </a:bodyPr>
          <a:lstStyle/>
          <a:p>
            <a:pPr defTabSz="564858"/>
            <a:r>
              <a:rPr lang="fa-IR" b="1" dirty="0">
                <a:solidFill>
                  <a:prstClr val="black"/>
                </a:solidFill>
              </a:rPr>
              <a:t>فساد عظیم کنونی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838F8A8A-40BA-4A39-AB35-A94666F70F50}"/>
              </a:ext>
            </a:extLst>
          </p:cNvPr>
          <p:cNvSpPr txBox="1"/>
          <p:nvPr/>
        </p:nvSpPr>
        <p:spPr>
          <a:xfrm>
            <a:off x="5604795" y="5646451"/>
            <a:ext cx="1580823" cy="518713"/>
          </a:xfrm>
          <a:prstGeom prst="rect">
            <a:avLst/>
          </a:prstGeom>
          <a:noFill/>
        </p:spPr>
        <p:txBody>
          <a:bodyPr wrap="none" lIns="56486" tIns="28248" rIns="56486" bIns="28248" rtlCol="0">
            <a:spAutoFit/>
          </a:bodyPr>
          <a:lstStyle/>
          <a:p>
            <a:pPr algn="ctr" defTabSz="564858"/>
            <a:r>
              <a:rPr lang="fa-IR" sz="1000" b="1" dirty="0">
                <a:solidFill>
                  <a:prstClr val="black"/>
                </a:solidFill>
              </a:rPr>
              <a:t>قریب هفتاد درصد اقتصاد کشور</a:t>
            </a:r>
          </a:p>
          <a:p>
            <a:pPr algn="ctr" defTabSz="564858"/>
            <a:r>
              <a:rPr lang="fa-IR" sz="1000" b="1" dirty="0">
                <a:solidFill>
                  <a:prstClr val="black"/>
                </a:solidFill>
              </a:rPr>
              <a:t> به شیوه ای غیر شفاف اداره شده </a:t>
            </a:r>
          </a:p>
          <a:p>
            <a:pPr algn="ctr" defTabSz="564858"/>
            <a:r>
              <a:rPr lang="fa-IR" sz="1000" b="1" dirty="0">
                <a:solidFill>
                  <a:prstClr val="black"/>
                </a:solidFill>
              </a:rPr>
              <a:t>و در اختیار افراد فاسد است </a:t>
            </a:r>
            <a:endParaRPr lang="fr-FR" sz="1000" b="1" dirty="0">
              <a:solidFill>
                <a:prstClr val="black"/>
              </a:solidFill>
            </a:endParaRPr>
          </a:p>
        </p:txBody>
      </p:sp>
      <p:sp>
        <p:nvSpPr>
          <p:cNvPr id="79" name="ZoneTexte 41"/>
          <p:cNvSpPr txBox="1"/>
          <p:nvPr/>
        </p:nvSpPr>
        <p:spPr>
          <a:xfrm>
            <a:off x="4319322" y="44639"/>
            <a:ext cx="4789184" cy="1076935"/>
          </a:xfrm>
          <a:prstGeom prst="rect">
            <a:avLst/>
          </a:prstGeom>
          <a:noFill/>
        </p:spPr>
        <p:txBody>
          <a:bodyPr wrap="square" lIns="91157" tIns="45580" rIns="91157" bIns="45580" rtlCol="0">
            <a:spAutoFit/>
          </a:bodyPr>
          <a:lstStyle/>
          <a:p>
            <a:pPr algn="r" defTabSz="911560">
              <a:defRPr/>
            </a:pPr>
            <a:r>
              <a:rPr lang="fr-FR" sz="3200" b="1" dirty="0">
                <a:solidFill>
                  <a:prstClr val="black"/>
                </a:solidFill>
              </a:rPr>
              <a:t>Le marché du monopole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 et les holdings du Guide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Dr. Majid Golpour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5587" y="524143"/>
            <a:ext cx="2280570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01" defTabSz="799271"/>
            <a:r>
              <a:rPr sz="2100" spc="18" dirty="0">
                <a:solidFill>
                  <a:srgbClr val="2D2D2D"/>
                </a:solidFill>
                <a:latin typeface="Times New Roman"/>
                <a:cs typeface="Times New Roman"/>
              </a:rPr>
              <a:t>OU VA L'IRAN </a:t>
            </a:r>
            <a:r>
              <a:rPr spc="-70" dirty="0">
                <a:solidFill>
                  <a:srgbClr val="2D2D2D"/>
                </a:solidFill>
                <a:latin typeface="Times New Roman"/>
                <a:cs typeface="Times New Roman"/>
              </a:rPr>
              <a:t>?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46776"/>
              </p:ext>
            </p:extLst>
          </p:nvPr>
        </p:nvGraphicFramePr>
        <p:xfrm>
          <a:off x="336657" y="2736952"/>
          <a:ext cx="4745783" cy="138410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9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33"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300" dirty="0"/>
                        <a:t>2013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sz="1300" dirty="0"/>
                        <a:t>67</a:t>
                      </a:r>
                      <a:r>
                        <a:rPr sz="1300" spc="-65" dirty="0"/>
                        <a:t> </a:t>
                      </a:r>
                      <a:r>
                        <a:rPr sz="1300" dirty="0"/>
                        <a:t>000</a:t>
                      </a:r>
                      <a:r>
                        <a:rPr sz="1300" spc="45" dirty="0"/>
                        <a:t> </a:t>
                      </a:r>
                      <a:r>
                        <a:rPr sz="1300" dirty="0"/>
                        <a:t>milliards </a:t>
                      </a:r>
                      <a:r>
                        <a:rPr sz="1300" spc="-10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80" dirty="0"/>
                        <a:t> </a:t>
                      </a:r>
                      <a:r>
                        <a:rPr sz="1300" dirty="0"/>
                        <a:t>romans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300" dirty="0"/>
                        <a:t>20</a:t>
                      </a:r>
                      <a:r>
                        <a:rPr sz="1300" spc="-75" dirty="0"/>
                        <a:t>1</a:t>
                      </a:r>
                      <a:r>
                        <a:rPr sz="1300" dirty="0"/>
                        <a:t>4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sz="1300" dirty="0"/>
                        <a:t>72</a:t>
                      </a:r>
                      <a:r>
                        <a:rPr sz="1300" spc="-20" dirty="0"/>
                        <a:t> </a:t>
                      </a:r>
                      <a:r>
                        <a:rPr sz="1300" dirty="0"/>
                        <a:t>000</a:t>
                      </a:r>
                      <a:r>
                        <a:rPr sz="1300" spc="-35" dirty="0"/>
                        <a:t> </a:t>
                      </a:r>
                      <a:r>
                        <a:rPr sz="1300" dirty="0"/>
                        <a:t>milliards 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80" dirty="0"/>
                        <a:t> </a:t>
                      </a:r>
                      <a:r>
                        <a:rPr sz="1300" dirty="0"/>
                        <a:t>romans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</a:pPr>
                      <a:r>
                        <a:rPr sz="1300" spc="-35" dirty="0"/>
                        <a:t>2</a:t>
                      </a:r>
                      <a:r>
                        <a:rPr sz="1300" spc="25" dirty="0"/>
                        <a:t>0</a:t>
                      </a:r>
                      <a:r>
                        <a:rPr sz="1300" spc="-245" dirty="0"/>
                        <a:t>1</a:t>
                      </a:r>
                      <a:r>
                        <a:rPr sz="1300" dirty="0"/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</a:pPr>
                      <a:r>
                        <a:rPr sz="1300" dirty="0"/>
                        <a:t>91 000</a:t>
                      </a:r>
                      <a:r>
                        <a:rPr sz="1300" spc="45" dirty="0"/>
                        <a:t> </a:t>
                      </a:r>
                      <a:r>
                        <a:rPr sz="1300" dirty="0"/>
                        <a:t>milliards </a:t>
                      </a:r>
                      <a:r>
                        <a:rPr sz="1300" spc="-45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85" dirty="0"/>
                        <a:t> </a:t>
                      </a:r>
                      <a:r>
                        <a:rPr sz="1300" dirty="0"/>
                        <a:t>romans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</a:pPr>
                      <a:r>
                        <a:rPr sz="1300" dirty="0"/>
                        <a:t>2016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sz="1300" dirty="0"/>
                        <a:t>100</a:t>
                      </a:r>
                      <a:r>
                        <a:rPr sz="1300" spc="-55" dirty="0"/>
                        <a:t> </a:t>
                      </a:r>
                      <a:r>
                        <a:rPr sz="1300" dirty="0"/>
                        <a:t>000</a:t>
                      </a:r>
                      <a:r>
                        <a:rPr sz="1300" spc="5" dirty="0"/>
                        <a:t> </a:t>
                      </a:r>
                      <a:r>
                        <a:rPr sz="1300" dirty="0"/>
                        <a:t>milHards </a:t>
                      </a:r>
                      <a:r>
                        <a:rPr sz="1300" spc="-70" dirty="0"/>
                        <a:t> </a:t>
                      </a:r>
                      <a:r>
                        <a:rPr sz="1300" dirty="0"/>
                        <a:t>de </a:t>
                      </a:r>
                      <a:r>
                        <a:rPr sz="1300" spc="-120" dirty="0"/>
                        <a:t> </a:t>
                      </a:r>
                      <a:r>
                        <a:rPr sz="1300" dirty="0"/>
                        <a:t>t</a:t>
                      </a:r>
                      <a:r>
                        <a:rPr sz="1300" spc="-50" dirty="0"/>
                        <a:t>o</a:t>
                      </a:r>
                      <a:r>
                        <a:rPr sz="1300" dirty="0"/>
                        <a:t>mans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F67D50FB-80BD-4105-8422-4E1E132F3A26}"/>
              </a:ext>
            </a:extLst>
          </p:cNvPr>
          <p:cNvSpPr/>
          <p:nvPr/>
        </p:nvSpPr>
        <p:spPr>
          <a:xfrm>
            <a:off x="231891" y="1010565"/>
            <a:ext cx="8601007" cy="1423369"/>
          </a:xfrm>
          <a:prstGeom prst="rect">
            <a:avLst/>
          </a:prstGeom>
        </p:spPr>
        <p:txBody>
          <a:bodyPr wrap="square" lIns="79930" tIns="39966" rIns="79930" bIns="39966">
            <a:spAutoFit/>
          </a:bodyPr>
          <a:lstStyle/>
          <a:p>
            <a:pPr algn="just" defTabSz="799271"/>
            <a:r>
              <a:rPr lang="fr-FR" sz="1400" spc="-22" dirty="0">
                <a:solidFill>
                  <a:srgbClr val="1A1A1A"/>
                </a:solidFill>
                <a:ea typeface="Times New Roman" panose="02020603050405020304" pitchFamily="18" charset="0"/>
              </a:rPr>
              <a:t>sociales.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2" dirty="0">
                <a:solidFill>
                  <a:srgbClr val="1A1A1A"/>
                </a:solidFill>
                <a:ea typeface="Times New Roman" panose="02020603050405020304" pitchFamily="18" charset="0"/>
              </a:rPr>
              <a:t>Ce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1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2D2D2D"/>
                </a:solidFill>
                <a:ea typeface="Times New Roman" panose="02020603050405020304" pitchFamily="18" charset="0"/>
              </a:rPr>
              <a:t>silence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83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23" dirty="0">
                <a:solidFill>
                  <a:srgbClr val="1A1A1A"/>
                </a:solidFill>
                <a:ea typeface="Times New Roman" panose="02020603050405020304" pitchFamily="18" charset="0"/>
              </a:rPr>
              <a:t>n</a:t>
            </a:r>
            <a:r>
              <a:rPr lang="fr-FR" sz="1400" spc="-4" dirty="0">
                <a:solidFill>
                  <a:srgbClr val="1A1A1A"/>
                </a:solidFill>
                <a:ea typeface="Times New Roman" panose="02020603050405020304" pitchFamily="18" charset="0"/>
              </a:rPr>
              <a:t>'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a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01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fait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7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2" dirty="0">
                <a:solidFill>
                  <a:srgbClr val="1A1A1A"/>
                </a:solidFill>
                <a:ea typeface="Times New Roman" panose="02020603050405020304" pitchFamily="18" charset="0"/>
              </a:rPr>
              <a:t>que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1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" dirty="0">
                <a:solidFill>
                  <a:srgbClr val="2D2D2D"/>
                </a:solidFill>
                <a:ea typeface="Times New Roman" panose="02020603050405020304" pitchFamily="18" charset="0"/>
              </a:rPr>
              <a:t>ret</a:t>
            </a:r>
            <a:r>
              <a:rPr lang="fr-FR" sz="1400" spc="44" dirty="0">
                <a:solidFill>
                  <a:srgbClr val="2D2D2D"/>
                </a:solidFill>
                <a:ea typeface="Times New Roman" panose="02020603050405020304" pitchFamily="18" charset="0"/>
              </a:rPr>
              <a:t>a</a:t>
            </a:r>
            <a:r>
              <a:rPr lang="fr-FR" sz="1400" spc="35" dirty="0">
                <a:solidFill>
                  <a:srgbClr val="010101"/>
                </a:solidFill>
                <a:ea typeface="Times New Roman" panose="02020603050405020304" pitchFamily="18" charset="0"/>
              </a:rPr>
              <a:t>r</a:t>
            </a:r>
            <a:r>
              <a:rPr lang="fr-FR" sz="1400" spc="-4" dirty="0">
                <a:solidFill>
                  <a:srgbClr val="1A1A1A"/>
                </a:solidFill>
                <a:ea typeface="Times New Roman" panose="02020603050405020304" pitchFamily="18" charset="0"/>
              </a:rPr>
              <a:t>der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0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1A1A1A"/>
                </a:solidFill>
                <a:ea typeface="Times New Roman" panose="02020603050405020304" pitchFamily="18" charset="0"/>
              </a:rPr>
              <a:t>les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1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solutions </a:t>
            </a:r>
            <a:r>
              <a:rPr lang="fr-FR" sz="1400" spc="26" dirty="0">
                <a:solidFill>
                  <a:srgbClr val="1A1A1A"/>
                </a:solidFill>
                <a:ea typeface="Times New Roman" panose="02020603050405020304" pitchFamily="18" charset="0"/>
              </a:rPr>
              <a:t>pour </a:t>
            </a:r>
            <a:r>
              <a:rPr lang="fr-FR" sz="1400" spc="-26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" dirty="0">
                <a:solidFill>
                  <a:srgbClr val="2D2D2D"/>
                </a:solidFill>
                <a:ea typeface="Times New Roman" panose="02020603050405020304" pitchFamily="18" charset="0"/>
              </a:rPr>
              <a:t>corriger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9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Times New Roman" panose="02020603050405020304" pitchFamily="18" charset="0"/>
              </a:rPr>
              <a:t>le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79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 err="1">
                <a:solidFill>
                  <a:srgbClr val="1A1A1A"/>
                </a:solidFill>
                <a:ea typeface="Times New Roman" panose="02020603050405020304" pitchFamily="18" charset="0"/>
              </a:rPr>
              <a:t>systeme</a:t>
            </a:r>
            <a:r>
              <a:rPr lang="fr-FR" sz="1400" spc="-13" dirty="0">
                <a:solidFill>
                  <a:srgbClr val="1A1A1A"/>
                </a:solidFill>
                <a:ea typeface="Times New Roman" panose="02020603050405020304" pitchFamily="18" charset="0"/>
              </a:rPr>
              <a:t>.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57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31" dirty="0">
                <a:solidFill>
                  <a:srgbClr val="1A1A1A"/>
                </a:solidFill>
                <a:ea typeface="Times New Roman" panose="02020603050405020304" pitchFamily="18" charset="0"/>
              </a:rPr>
              <a:t>En</a:t>
            </a:r>
            <a:r>
              <a:rPr lang="fr-FR" sz="1400" spc="11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juin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1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2" dirty="0">
                <a:solidFill>
                  <a:srgbClr val="1A1A1A"/>
                </a:solidFill>
                <a:ea typeface="Times New Roman" panose="02020603050405020304" pitchFamily="18" charset="0"/>
              </a:rPr>
              <a:t>2016,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9" dirty="0">
                <a:solidFill>
                  <a:srgbClr val="010101"/>
                </a:solidFill>
                <a:ea typeface="Times New Roman" panose="02020603050405020304" pitchFamily="18" charset="0"/>
              </a:rPr>
              <a:t>l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e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01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8" dirty="0">
                <a:solidFill>
                  <a:srgbClr val="2D2D2D"/>
                </a:solidFill>
                <a:ea typeface="Times New Roman" panose="02020603050405020304" pitchFamily="18" charset="0"/>
              </a:rPr>
              <a:t>Centre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4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>
                <a:solidFill>
                  <a:srgbClr val="1A1A1A"/>
                </a:solidFill>
                <a:ea typeface="Times New Roman" panose="02020603050405020304" pitchFamily="18" charset="0"/>
              </a:rPr>
              <a:t>de </a:t>
            </a:r>
            <a:r>
              <a:rPr lang="fr-FR" sz="1400" spc="-4" dirty="0">
                <a:solidFill>
                  <a:srgbClr val="1A1A1A"/>
                </a:solidFill>
                <a:ea typeface="Times New Roman" panose="02020603050405020304" pitchFamily="18" charset="0"/>
              </a:rPr>
              <a:t>recherche	</a:t>
            </a:r>
            <a:r>
              <a:rPr lang="fr-FR" sz="1400" spc="48" dirty="0">
                <a:solidFill>
                  <a:srgbClr val="1A1A1A"/>
                </a:solidFill>
                <a:ea typeface="Times New Roman" panose="02020603050405020304" pitchFamily="18" charset="0"/>
              </a:rPr>
              <a:t>du 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Parlement </a:t>
            </a:r>
            <a:r>
              <a:rPr lang="fr-FR" sz="1400" spc="18" dirty="0">
                <a:solidFill>
                  <a:srgbClr val="2D2D2D"/>
                </a:solidFill>
                <a:ea typeface="Times New Roman" panose="02020603050405020304" pitchFamily="18" charset="0"/>
              </a:rPr>
              <a:t>a </a:t>
            </a:r>
            <a:r>
              <a:rPr lang="fr-FR" sz="1400" spc="-4" dirty="0" err="1">
                <a:solidFill>
                  <a:srgbClr val="1A1A1A"/>
                </a:solidFill>
                <a:ea typeface="Times New Roman" panose="02020603050405020304" pitchFamily="18" charset="0"/>
              </a:rPr>
              <a:t>deplore</a:t>
            </a:r>
            <a:r>
              <a:rPr lang="fr-FR" sz="1400" spc="-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8" dirty="0">
                <a:solidFill>
                  <a:srgbClr val="1A1A1A"/>
                </a:solidFill>
                <a:ea typeface="Times New Roman" panose="02020603050405020304" pitchFamily="18" charset="0"/>
              </a:rPr>
              <a:t>la </a:t>
            </a:r>
            <a:r>
              <a:rPr lang="fr-FR" sz="1400" spc="4" dirty="0">
                <a:solidFill>
                  <a:srgbClr val="2D2D2D"/>
                </a:solidFill>
                <a:ea typeface="Times New Roman" panose="02020603050405020304" pitchFamily="18" charset="0"/>
              </a:rPr>
              <a:t>situation </a:t>
            </a:r>
            <a:r>
              <a:rPr lang="fr-FR" sz="1400" spc="105" dirty="0">
                <a:solidFill>
                  <a:srgbClr val="1A1A1A"/>
                </a:solidFill>
                <a:ea typeface="Times New Roman" panose="02020603050405020304" pitchFamily="18" charset="0"/>
              </a:rPr>
              <a:t>d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'</a:t>
            </a:r>
            <a:r>
              <a:rPr lang="fr-FR" sz="1400" spc="-123" dirty="0">
                <a:solidFill>
                  <a:srgbClr val="444444"/>
                </a:solidFill>
                <a:ea typeface="Times New Roman" panose="02020603050405020304" pitchFamily="18" charset="0"/>
              </a:rPr>
              <a:t>«</a:t>
            </a:r>
            <a:r>
              <a:rPr lang="fr-FR" sz="1400" spc="48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 err="1">
                <a:solidFill>
                  <a:srgbClr val="2D2D2D"/>
                </a:solidFill>
                <a:ea typeface="Times New Roman" panose="02020603050405020304" pitchFamily="18" charset="0"/>
              </a:rPr>
              <a:t>insolvabilite</a:t>
            </a:r>
            <a:r>
              <a:rPr lang="fr-FR" sz="1400" spc="7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31" dirty="0">
                <a:solidFill>
                  <a:srgbClr val="2D2D2D"/>
                </a:solidFill>
                <a:ea typeface="Times New Roman" panose="02020603050405020304" pitchFamily="18" charset="0"/>
              </a:rPr>
              <a:t>»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7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et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01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>
                <a:solidFill>
                  <a:srgbClr val="1A1A1A"/>
                </a:solidFill>
                <a:ea typeface="Times New Roman" panose="02020603050405020304" pitchFamily="18" charset="0"/>
              </a:rPr>
              <a:t>de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79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23" dirty="0">
                <a:solidFill>
                  <a:srgbClr val="2D2D2D"/>
                </a:solidFill>
                <a:ea typeface="Times New Roman" panose="02020603050405020304" pitchFamily="18" charset="0"/>
              </a:rPr>
              <a:t>«</a:t>
            </a:r>
            <a:r>
              <a:rPr lang="fr-FR" sz="1400" spc="18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>
                <a:solidFill>
                  <a:srgbClr val="2D2D2D"/>
                </a:solidFill>
                <a:ea typeface="Times New Roman" panose="02020603050405020304" pitchFamily="18" charset="0"/>
              </a:rPr>
              <a:t>faillite</a:t>
            </a:r>
            <a:r>
              <a:rPr lang="fr-FR" sz="1400" spc="18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75" dirty="0">
                <a:solidFill>
                  <a:srgbClr val="2D2D2D"/>
                </a:solidFill>
                <a:ea typeface="Times New Roman" panose="02020603050405020304" pitchFamily="18" charset="0"/>
              </a:rPr>
              <a:t>»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6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des </a:t>
            </a:r>
            <a:r>
              <a:rPr lang="fr-FR" sz="1400" spc="7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1A1A1A"/>
                </a:solidFill>
                <a:ea typeface="Times New Roman" panose="02020603050405020304" pitchFamily="18" charset="0"/>
              </a:rPr>
              <a:t>ban</a:t>
            </a:r>
            <a:r>
              <a:rPr lang="fr-FR" sz="1400" spc="88" dirty="0">
                <a:solidFill>
                  <a:srgbClr val="1A1A1A"/>
                </a:solidFill>
                <a:ea typeface="Times New Roman" panose="02020603050405020304" pitchFamily="18" charset="0"/>
              </a:rPr>
              <a:t>q</a:t>
            </a:r>
            <a:r>
              <a:rPr lang="fr-FR" sz="1400" spc="-9" dirty="0">
                <a:solidFill>
                  <a:srgbClr val="010101"/>
                </a:solidFill>
                <a:ea typeface="Times New Roman" panose="02020603050405020304" pitchFamily="18" charset="0"/>
              </a:rPr>
              <a:t>u</a:t>
            </a:r>
            <a:r>
              <a:rPr lang="fr-FR" sz="1400" spc="-22" dirty="0">
                <a:solidFill>
                  <a:srgbClr val="2D2D2D"/>
                </a:solidFill>
                <a:ea typeface="Times New Roman" panose="02020603050405020304" pitchFamily="18" charset="0"/>
              </a:rPr>
              <a:t>es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66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et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7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Times New Roman" panose="02020603050405020304" pitchFamily="18" charset="0"/>
              </a:rPr>
              <a:t>a </a:t>
            </a:r>
            <a:r>
              <a:rPr lang="fr-FR" sz="1400" spc="-9" dirty="0">
                <a:solidFill>
                  <a:srgbClr val="1A1A1A"/>
                </a:solidFill>
                <a:ea typeface="Times New Roman" panose="02020603050405020304" pitchFamily="18" charset="0"/>
              </a:rPr>
              <a:t>explique </a:t>
            </a:r>
            <a:r>
              <a:rPr lang="fr-FR" sz="1400" spc="12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9" dirty="0">
                <a:solidFill>
                  <a:srgbClr val="1A1A1A"/>
                </a:solidFill>
                <a:ea typeface="Times New Roman" panose="02020603050405020304" pitchFamily="18" charset="0"/>
              </a:rPr>
              <a:t>clans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2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un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11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rapport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27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05" dirty="0">
                <a:solidFill>
                  <a:srgbClr val="1A1A1A"/>
                </a:solidFill>
                <a:ea typeface="Times New Roman" panose="02020603050405020304" pitchFamily="18" charset="0"/>
              </a:rPr>
              <a:t>: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8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23" dirty="0">
                <a:solidFill>
                  <a:srgbClr val="2D2D2D"/>
                </a:solidFill>
                <a:ea typeface="Times New Roman" panose="02020603050405020304" pitchFamily="18" charset="0"/>
              </a:rPr>
              <a:t>«</a:t>
            </a:r>
            <a:r>
              <a:rPr lang="fr-FR" sz="1400" spc="48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>
                <a:solidFill>
                  <a:srgbClr val="2D2D2D"/>
                </a:solidFill>
                <a:ea typeface="Times New Roman" panose="02020603050405020304" pitchFamily="18" charset="0"/>
              </a:rPr>
              <a:t>Dans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1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5" dirty="0">
                <a:solidFill>
                  <a:srgbClr val="010101"/>
                </a:solidFill>
                <a:ea typeface="Times New Roman" panose="02020603050405020304" pitchFamily="18" charset="0"/>
              </a:rPr>
              <a:t>l</a:t>
            </a:r>
            <a:r>
              <a:rPr lang="fr-FR" sz="1400" spc="-39" dirty="0">
                <a:solidFill>
                  <a:srgbClr val="1A1A1A"/>
                </a:solidFill>
                <a:ea typeface="Times New Roman" panose="02020603050405020304" pitchFamily="18" charset="0"/>
              </a:rPr>
              <a:t>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6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>
                <a:solidFill>
                  <a:srgbClr val="1A1A1A"/>
                </a:solidFill>
                <a:ea typeface="Times New Roman" panose="02020603050405020304" pitchFamily="18" charset="0"/>
              </a:rPr>
              <a:t>banques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8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1A1A1A"/>
                </a:solidFill>
                <a:ea typeface="Times New Roman" panose="02020603050405020304" pitchFamily="18" charset="0"/>
              </a:rPr>
              <a:t>ira­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1A1A1A"/>
                </a:solidFill>
                <a:ea typeface="Times New Roman" panose="02020603050405020304" pitchFamily="18" charset="0"/>
              </a:rPr>
              <a:t>niennes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,  </a:t>
            </a:r>
            <a:r>
              <a:rPr lang="fr-FR" sz="1400" spc="-26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i="1" spc="-57" dirty="0">
                <a:solidFill>
                  <a:srgbClr val="1A1A1A"/>
                </a:solidFill>
                <a:ea typeface="Times New Roman" panose="02020603050405020304" pitchFamily="18" charset="0"/>
              </a:rPr>
              <a:t>les</a:t>
            </a:r>
            <a:r>
              <a:rPr lang="fr-FR" sz="1400" i="1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i="1" spc="3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 err="1">
                <a:solidFill>
                  <a:srgbClr val="1A1A1A"/>
                </a:solidFill>
                <a:ea typeface="Times New Roman" panose="02020603050405020304" pitchFamily="18" charset="0"/>
              </a:rPr>
              <a:t>prets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8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improductifs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92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>
                <a:solidFill>
                  <a:srgbClr val="2D2D2D"/>
                </a:solidFill>
                <a:ea typeface="Times New Roman" panose="02020603050405020304" pitchFamily="18" charset="0"/>
              </a:rPr>
              <a:t>constituent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7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2D2D2D"/>
                </a:solidFill>
                <a:ea typeface="Times New Roman" panose="02020603050405020304" pitchFamily="18" charset="0"/>
              </a:rPr>
              <a:t>environ </a:t>
            </a:r>
            <a:r>
              <a:rPr lang="fr-FR" sz="1400" spc="44" dirty="0">
                <a:solidFill>
                  <a:srgbClr val="1A1A1A"/>
                </a:solidFill>
                <a:ea typeface="Times New Roman" panose="02020603050405020304" pitchFamily="18" charset="0"/>
              </a:rPr>
              <a:t>17</a:t>
            </a:r>
            <a:r>
              <a:rPr lang="fr-FR" sz="1400" spc="-7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61" dirty="0">
                <a:solidFill>
                  <a:srgbClr val="2D2D2D"/>
                </a:solidFill>
                <a:ea typeface="Times New Roman" panose="02020603050405020304" pitchFamily="18" charset="0"/>
              </a:rPr>
              <a:t>%</a:t>
            </a:r>
            <a:r>
              <a:rPr lang="fr-FR" sz="1400" spc="7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>
                <a:solidFill>
                  <a:srgbClr val="1A1A1A"/>
                </a:solidFill>
                <a:ea typeface="Times New Roman" panose="02020603050405020304" pitchFamily="18" charset="0"/>
              </a:rPr>
              <a:t>des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1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1A1A1A"/>
                </a:solidFill>
                <a:ea typeface="Times New Roman" panose="02020603050405020304" pitchFamily="18" charset="0"/>
              </a:rPr>
              <a:t>prets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totaux. </a:t>
            </a:r>
            <a:r>
              <a:rPr lang="fr-FR" sz="1400" spc="9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En </a:t>
            </a:r>
            <a:r>
              <a:rPr lang="fr-FR" sz="1400" spc="-1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2D2D2D"/>
                </a:solidFill>
                <a:ea typeface="Times New Roman" panose="02020603050405020304" pitchFamily="18" charset="0"/>
              </a:rPr>
              <a:t>comparaison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6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6" dirty="0">
                <a:solidFill>
                  <a:srgbClr val="1A1A1A"/>
                </a:solidFill>
                <a:ea typeface="Times New Roman" panose="02020603050405020304" pitchFamily="18" charset="0"/>
              </a:rPr>
              <a:t>avec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8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4" dirty="0">
                <a:solidFill>
                  <a:srgbClr val="1A1A1A"/>
                </a:solidFill>
                <a:ea typeface="Times New Roman" panose="02020603050405020304" pitchFamily="18" charset="0"/>
              </a:rPr>
              <a:t>les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7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5" dirty="0">
                <a:solidFill>
                  <a:srgbClr val="1A1A1A"/>
                </a:solidFill>
                <a:ea typeface="Times New Roman" panose="02020603050405020304" pitchFamily="18" charset="0"/>
              </a:rPr>
              <a:t>pays </a:t>
            </a:r>
            <a:r>
              <a:rPr lang="fr-FR" sz="1400" spc="-22" dirty="0">
                <a:solidFill>
                  <a:srgbClr val="2D2D2D"/>
                </a:solidFill>
                <a:ea typeface="Times New Roman" panose="02020603050405020304" pitchFamily="18" charset="0"/>
              </a:rPr>
              <a:t>voisins, </a:t>
            </a:r>
            <a:r>
              <a:rPr lang="fr-FR" sz="1400" spc="44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8" dirty="0">
                <a:solidFill>
                  <a:srgbClr val="1A1A1A"/>
                </a:solidFill>
                <a:ea typeface="Times New Roman" panose="02020603050405020304" pitchFamily="18" charset="0"/>
              </a:rPr>
              <a:t>ou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8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31" dirty="0">
                <a:solidFill>
                  <a:srgbClr val="1A1A1A"/>
                </a:solidFill>
                <a:ea typeface="Times New Roman" panose="02020603050405020304" pitchFamily="18" charset="0"/>
              </a:rPr>
              <a:t>il</a:t>
            </a:r>
            <a:r>
              <a:rPr lang="fr-FR" sz="1400" spc="-92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2D2D2D"/>
                </a:solidFill>
                <a:ea typeface="Times New Roman" panose="02020603050405020304" pitchFamily="18" charset="0"/>
              </a:rPr>
              <a:t>est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83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" dirty="0" err="1">
                <a:solidFill>
                  <a:srgbClr val="1A1A1A"/>
                </a:solidFill>
                <a:ea typeface="Times New Roman" panose="02020603050405020304" pitchFamily="18" charset="0"/>
              </a:rPr>
              <a:t>habituelJement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2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45" dirty="0">
                <a:solidFill>
                  <a:srgbClr val="2D2D2D"/>
                </a:solidFill>
                <a:ea typeface="Times New Roman" panose="02020603050405020304" pitchFamily="18" charset="0"/>
              </a:rPr>
              <a:t>a</a:t>
            </a:r>
            <a:r>
              <a:rPr lang="fr-FR" sz="1400" spc="48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un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57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2D2D2D"/>
                </a:solidFill>
                <a:ea typeface="Times New Roman" panose="02020603050405020304" pitchFamily="18" charset="0"/>
              </a:rPr>
              <a:t>chiffre,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9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6" dirty="0">
                <a:solidFill>
                  <a:srgbClr val="2D2D2D"/>
                </a:solidFill>
                <a:ea typeface="Times New Roman" panose="02020603050405020304" pitchFamily="18" charset="0"/>
              </a:rPr>
              <a:t>ce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14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" dirty="0">
                <a:solidFill>
                  <a:srgbClr val="1A1A1A"/>
                </a:solidFill>
                <a:ea typeface="Times New Roman" panose="02020603050405020304" pitchFamily="18" charset="0"/>
              </a:rPr>
              <a:t>taux </a:t>
            </a:r>
            <a:r>
              <a:rPr lang="fr-FR" sz="1400" spc="-9" dirty="0">
                <a:solidFill>
                  <a:srgbClr val="1A1A1A"/>
                </a:solidFill>
                <a:ea typeface="Times New Roman" panose="02020603050405020304" pitchFamily="18" charset="0"/>
              </a:rPr>
              <a:t>est </a:t>
            </a:r>
            <a:r>
              <a:rPr lang="fr-FR" sz="1400" spc="1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 err="1">
                <a:solidFill>
                  <a:srgbClr val="2D2D2D"/>
                </a:solidFill>
                <a:ea typeface="Times New Roman" panose="02020603050405020304" pitchFamily="18" charset="0"/>
              </a:rPr>
              <a:t>tres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6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6" dirty="0" err="1">
                <a:solidFill>
                  <a:srgbClr val="2D2D2D"/>
                </a:solidFill>
                <a:ea typeface="Times New Roman" panose="02020603050405020304" pitchFamily="18" charset="0"/>
              </a:rPr>
              <a:t>eleve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8" dirty="0">
                <a:solidFill>
                  <a:srgbClr val="2D2D2D"/>
                </a:solidFill>
                <a:ea typeface="Times New Roman" panose="02020603050405020304" pitchFamily="18" charset="0"/>
              </a:rPr>
              <a:t>en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5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3" dirty="0">
                <a:solidFill>
                  <a:srgbClr val="1A1A1A"/>
                </a:solidFill>
                <a:ea typeface="Times New Roman" panose="02020603050405020304" pitchFamily="18" charset="0"/>
              </a:rPr>
              <a:t>Iran.</a:t>
            </a:r>
            <a:r>
              <a:rPr lang="fr-FR" sz="1400" spc="61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57" dirty="0">
                <a:solidFill>
                  <a:srgbClr val="2D2D2D"/>
                </a:solidFill>
                <a:ea typeface="Times New Roman" panose="02020603050405020304" pitchFamily="18" charset="0"/>
              </a:rPr>
              <a:t>»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66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4" dirty="0">
                <a:solidFill>
                  <a:srgbClr val="1A1A1A"/>
                </a:solidFill>
                <a:ea typeface="Times New Roman" panose="02020603050405020304" pitchFamily="18" charset="0"/>
              </a:rPr>
              <a:t>Les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1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 err="1">
                <a:solidFill>
                  <a:srgbClr val="1A1A1A"/>
                </a:solidFill>
                <a:ea typeface="Times New Roman" panose="02020603050405020304" pitchFamily="18" charset="0"/>
              </a:rPr>
              <a:t>difficultes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57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80" dirty="0">
                <a:solidFill>
                  <a:srgbClr val="2D2D2D"/>
                </a:solidFill>
                <a:ea typeface="Times New Roman" panose="02020603050405020304" pitchFamily="18" charset="0"/>
              </a:rPr>
              <a:t>a</a:t>
            </a:r>
            <a:r>
              <a:rPr lang="fr-FR" sz="1400" spc="53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 err="1">
                <a:solidFill>
                  <a:srgbClr val="2D2D2D"/>
                </a:solidFill>
                <a:ea typeface="Times New Roman" panose="02020603050405020304" pitchFamily="18" charset="0"/>
              </a:rPr>
              <a:t>executer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1" dirty="0">
                <a:solidFill>
                  <a:srgbClr val="1A1A1A"/>
                </a:solidFill>
                <a:ea typeface="Times New Roman" panose="02020603050405020304" pitchFamily="18" charset="0"/>
              </a:rPr>
              <a:t>les </a:t>
            </a:r>
            <a:r>
              <a:rPr lang="fr-FR" sz="1400" spc="-4" dirty="0">
                <a:solidFill>
                  <a:srgbClr val="1A1A1A"/>
                </a:solidFill>
                <a:ea typeface="Times New Roman" panose="02020603050405020304" pitchFamily="18" charset="0"/>
              </a:rPr>
              <a:t>obligations </a:t>
            </a:r>
            <a:r>
              <a:rPr lang="fr-FR" sz="1400" spc="79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39" dirty="0">
                <a:solidFill>
                  <a:srgbClr val="1A1A1A"/>
                </a:solidFill>
                <a:ea typeface="Times New Roman" panose="02020603050405020304" pitchFamily="18" charset="0"/>
              </a:rPr>
              <a:t>de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5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>
                <a:solidFill>
                  <a:srgbClr val="1A1A1A"/>
                </a:solidFill>
                <a:ea typeface="Times New Roman" panose="02020603050405020304" pitchFamily="18" charset="0"/>
              </a:rPr>
              <a:t>paiement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 </a:t>
            </a:r>
            <a:r>
              <a:rPr lang="fr-FR" sz="1400" spc="-12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6" dirty="0">
                <a:solidFill>
                  <a:srgbClr val="1A1A1A"/>
                </a:solidFill>
                <a:ea typeface="Times New Roman" panose="02020603050405020304" pitchFamily="18" charset="0"/>
              </a:rPr>
              <a:t>ont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2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2" dirty="0">
                <a:solidFill>
                  <a:srgbClr val="2D2D2D"/>
                </a:solidFill>
                <a:ea typeface="Times New Roman" panose="02020603050405020304" pitchFamily="18" charset="0"/>
              </a:rPr>
              <a:t>atteint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31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3" dirty="0">
                <a:solidFill>
                  <a:srgbClr val="1A1A1A"/>
                </a:solidFill>
                <a:ea typeface="Times New Roman" panose="02020603050405020304" pitchFamily="18" charset="0"/>
              </a:rPr>
              <a:t>des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2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>
                <a:solidFill>
                  <a:srgbClr val="1A1A1A"/>
                </a:solidFill>
                <a:ea typeface="Times New Roman" panose="02020603050405020304" pitchFamily="18" charset="0"/>
              </a:rPr>
              <a:t>proportions </a:t>
            </a:r>
            <a:r>
              <a:rPr lang="fr-FR" sz="1400" spc="9" dirty="0" err="1">
                <a:solidFill>
                  <a:srgbClr val="1A1A1A"/>
                </a:solidFill>
                <a:ea typeface="Times New Roman" panose="02020603050405020304" pitchFamily="18" charset="0"/>
              </a:rPr>
              <a:t>inquietame</a:t>
            </a:r>
            <a:r>
              <a:rPr lang="fr-FR" sz="1400" spc="83" dirty="0" err="1">
                <a:solidFill>
                  <a:srgbClr val="1A1A1A"/>
                </a:solidFill>
                <a:ea typeface="Times New Roman" panose="02020603050405020304" pitchFamily="18" charset="0"/>
              </a:rPr>
              <a:t>s</a:t>
            </a:r>
            <a:r>
              <a:rPr lang="fr-FR" sz="1400" spc="175" dirty="0">
                <a:solidFill>
                  <a:srgbClr val="444444"/>
                </a:solidFill>
                <a:ea typeface="Times New Roman" panose="02020603050405020304" pitchFamily="18" charset="0"/>
              </a:rPr>
              <a:t>.</a:t>
            </a:r>
            <a:r>
              <a:rPr lang="fr-FR" sz="1400" spc="-88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2" dirty="0">
                <a:solidFill>
                  <a:srgbClr val="1A1A1A"/>
                </a:solidFill>
                <a:ea typeface="Times New Roman" panose="02020603050405020304" pitchFamily="18" charset="0"/>
              </a:rPr>
              <a:t>Le</a:t>
            </a:r>
            <a:r>
              <a:rPr lang="fr-FR" sz="1400" spc="123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1A1A1A"/>
                </a:solidFill>
                <a:ea typeface="Times New Roman" panose="02020603050405020304" pitchFamily="18" charset="0"/>
              </a:rPr>
              <a:t>tableau</a:t>
            </a:r>
            <a:r>
              <a:rPr lang="fr-FR" sz="1400" spc="11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 err="1">
                <a:solidFill>
                  <a:srgbClr val="2D2D2D"/>
                </a:solidFill>
                <a:ea typeface="Times New Roman" panose="02020603050405020304" pitchFamily="18" charset="0"/>
              </a:rPr>
              <a:t>suivam</a:t>
            </a:r>
            <a:r>
              <a:rPr lang="fr-FR" sz="1400" spc="92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3" dirty="0">
                <a:solidFill>
                  <a:srgbClr val="1A1A1A"/>
                </a:solidFill>
                <a:ea typeface="Times New Roman" panose="02020603050405020304" pitchFamily="18" charset="0"/>
              </a:rPr>
              <a:t>indique</a:t>
            </a:r>
            <a:r>
              <a:rPr lang="fr-FR" sz="1400" spc="105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4" dirty="0">
                <a:solidFill>
                  <a:srgbClr val="1A1A1A"/>
                </a:solidFill>
                <a:ea typeface="Times New Roman" panose="02020603050405020304" pitchFamily="18" charset="0"/>
              </a:rPr>
              <a:t>les</a:t>
            </a:r>
            <a:r>
              <a:rPr lang="fr-FR" sz="1400" spc="11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8" dirty="0" err="1">
                <a:solidFill>
                  <a:srgbClr val="2D2D2D"/>
                </a:solidFill>
                <a:ea typeface="Times New Roman" panose="02020603050405020304" pitchFamily="18" charset="0"/>
              </a:rPr>
              <a:t>arrieres</a:t>
            </a:r>
            <a:r>
              <a:rPr lang="fr-FR" sz="1400" spc="101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26" dirty="0">
                <a:solidFill>
                  <a:srgbClr val="1A1A1A"/>
                </a:solidFill>
                <a:ea typeface="Times New Roman" panose="02020603050405020304" pitchFamily="18" charset="0"/>
              </a:rPr>
              <a:t>de </a:t>
            </a:r>
            <a:r>
              <a:rPr lang="fr-FR" sz="1400" spc="4" dirty="0">
                <a:solidFill>
                  <a:srgbClr val="1A1A1A"/>
                </a:solidFill>
                <a:ea typeface="Times New Roman" panose="02020603050405020304" pitchFamily="18" charset="0"/>
              </a:rPr>
              <a:t>paiement </a:t>
            </a:r>
            <a:r>
              <a:rPr lang="fr-FR" sz="1400" spc="4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4" dirty="0">
                <a:solidFill>
                  <a:srgbClr val="2D2D2D"/>
                </a:solidFill>
                <a:ea typeface="Times New Roman" panose="02020603050405020304" pitchFamily="18" charset="0"/>
              </a:rPr>
              <a:t>bancaire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39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sous </a:t>
            </a:r>
            <a:r>
              <a:rPr lang="fr-FR" sz="1400" spc="-11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1A1A1A"/>
                </a:solidFill>
                <a:ea typeface="Times New Roman" panose="02020603050405020304" pitchFamily="18" charset="0"/>
              </a:rPr>
              <a:t>le </a:t>
            </a:r>
            <a:r>
              <a:rPr lang="fr-FR" sz="1400" spc="-114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4" dirty="0">
                <a:solidFill>
                  <a:srgbClr val="2D2D2D"/>
                </a:solidFill>
                <a:ea typeface="Times New Roman" panose="02020603050405020304" pitchFamily="18" charset="0"/>
              </a:rPr>
              <a:t>gouvernement</a:t>
            </a:r>
            <a:r>
              <a:rPr lang="fr-FR" sz="1400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9" dirty="0">
                <a:solidFill>
                  <a:srgbClr val="2D2D2D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9" dirty="0" err="1">
                <a:solidFill>
                  <a:srgbClr val="1A1A1A"/>
                </a:solidFill>
                <a:ea typeface="Times New Roman" panose="02020603050405020304" pitchFamily="18" charset="0"/>
              </a:rPr>
              <a:t>Rohani</a:t>
            </a:r>
            <a:r>
              <a:rPr lang="fr-FR" sz="1400" spc="-158" dirty="0">
                <a:solidFill>
                  <a:srgbClr val="1A1A1A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26" baseline="30000" dirty="0">
                <a:solidFill>
                  <a:srgbClr val="444444"/>
                </a:solidFill>
                <a:ea typeface="Times New Roman" panose="02020603050405020304" pitchFamily="18" charset="0"/>
              </a:rPr>
              <a:t>9</a:t>
            </a:r>
            <a:r>
              <a:rPr lang="fr-FR" sz="1400" baseline="30000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-18" baseline="30000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1400" spc="171" dirty="0">
                <a:solidFill>
                  <a:srgbClr val="1A1A1A"/>
                </a:solidFill>
                <a:ea typeface="Times New Roman" panose="02020603050405020304" pitchFamily="18" charset="0"/>
              </a:rPr>
              <a:t>:</a:t>
            </a:r>
            <a:endParaRPr lang="fr-FR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5D1D0A02-AB14-48F9-B59D-25A828B99700}"/>
              </a:ext>
            </a:extLst>
          </p:cNvPr>
          <p:cNvSpPr txBox="1"/>
          <p:nvPr/>
        </p:nvSpPr>
        <p:spPr>
          <a:xfrm>
            <a:off x="256294" y="4534572"/>
            <a:ext cx="8601007" cy="118849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just" defTabSz="799271">
              <a:lnSpc>
                <a:spcPct val="107000"/>
              </a:lnSpc>
              <a:spcBef>
                <a:spcPts val="1052"/>
              </a:spcBef>
            </a:pPr>
            <a:r>
              <a:rPr lang="fr-FR" sz="1400" spc="3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FR" sz="1400" spc="-11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fr-FR" sz="1400" spc="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57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1400" spc="12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rapport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3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</a:t>
            </a:r>
            <a:r>
              <a:rPr lang="fr-FR" sz="1400" spc="11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arrières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2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6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</a:t>
            </a:r>
            <a:r>
              <a:rPr lang="fr-FR" sz="1400" spc="-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prêts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7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bancaires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0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 </a:t>
            </a:r>
            <a:r>
              <a:rPr lang="fr-FR" sz="1400" spc="-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spc="105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15,4</a:t>
            </a:r>
            <a:r>
              <a:rPr lang="fr-FR" sz="1400" spc="-4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%,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alors </a:t>
            </a:r>
            <a:r>
              <a:rPr lang="fr-FR" sz="1400" spc="-4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7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lang="fr-FR" sz="1400" spc="-4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fr-FR" sz="1400" spc="3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Europe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fr-FR" sz="1400" spc="1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situe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7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autour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5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spc="-5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1400" spc="75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  <a:r>
              <a:rPr lang="fr-FR" sz="1400" spc="3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Pour </a:t>
            </a:r>
            <a:r>
              <a:rPr lang="fr-FR" sz="1400" spc="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comprendre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7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400" spc="-4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'</a:t>
            </a:r>
            <a:r>
              <a:rPr lang="fr-FR" sz="1400" spc="-26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ecat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 err="1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système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ban­ </a:t>
            </a:r>
            <a:r>
              <a:rPr lang="fr-FR" sz="1400" spc="-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Caire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8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iranien,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8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1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fr-FR" sz="1400" spc="-7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convient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ég</a:t>
            </a:r>
            <a:r>
              <a:rPr lang="fr-FR" sz="1400" spc="-35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400" spc="-4" dirty="0">
                <a:solidFill>
                  <a:srgbClr val="01010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400" spc="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ement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6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spc="11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fr-FR" sz="1400" spc="8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pencher </a:t>
            </a:r>
            <a:r>
              <a:rPr lang="fr-FR" sz="1400" spc="-3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sur</a:t>
            </a:r>
            <a:r>
              <a:rPr lang="fr-FR" sz="1400" spc="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3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2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400" spc="4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comptes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ambigus</a:t>
            </a:r>
            <a:r>
              <a:rPr lang="fr-FR" sz="1400" spc="4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8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Selon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6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5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ministre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fr-FR" sz="1400" spc="10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4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fr-FR" sz="1400" spc="-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us­</a:t>
            </a:r>
            <a:r>
              <a:rPr lang="fr-FR" sz="1400" spc="-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tice,</a:t>
            </a:r>
            <a:r>
              <a:rPr lang="fr-FR" sz="1400" spc="12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Mostafa </a:t>
            </a:r>
            <a:r>
              <a:rPr lang="fr-FR" sz="1400" spc="-88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Pourmohammadi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400" spc="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4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400" spc="22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</a:t>
            </a:r>
            <a:r>
              <a:rPr lang="fr-FR" sz="1400" spc="57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27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50  </a:t>
            </a:r>
            <a:r>
              <a:rPr lang="fr-FR" sz="1400" spc="-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millions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  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comptes  </a:t>
            </a:r>
            <a:r>
              <a:rPr lang="fr-FR" sz="1400" spc="-1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bancaires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400" spc="-7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ambigus </a:t>
            </a:r>
            <a:r>
              <a:rPr lang="fr-FR" sz="1400" spc="7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7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indemnité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précis</a:t>
            </a:r>
            <a:r>
              <a:rPr lang="fr-FR" sz="1400" spc="8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400" spc="31" dirty="0">
                <a:solidFill>
                  <a:srgbClr val="01010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3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1400" spc="-4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spc="-18" dirty="0">
                <a:solidFill>
                  <a:srgbClr val="01010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400" spc="9" dirty="0">
                <a:solidFill>
                  <a:srgbClr val="01010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400" spc="-7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spc="35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27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données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6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remettent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FR" sz="1400" spc="-6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1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1400" spc="10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400" spc="-9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fr-FR" sz="1400" spc="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stème</a:t>
            </a:r>
            <a:r>
              <a:rPr lang="fr-FR" sz="1400" spc="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bancaire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7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nacre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6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pays</a:t>
            </a:r>
            <a:r>
              <a:rPr lang="fr-FR" sz="1400" spc="-8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fr-FR" sz="1400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400" spc="18" baseline="30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35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fr-FR" sz="1400" spc="-10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1400" spc="-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crise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bancaire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6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fruit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d'un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57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35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vice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qui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af</a:t>
            </a:r>
            <a:r>
              <a:rPr lang="fr-FR" sz="1400" spc="-10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ecte </a:t>
            </a:r>
            <a:r>
              <a:rPr lang="fr-FR" sz="1400" spc="-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depuis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7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nombreuses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12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8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années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6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système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iranien.</a:t>
            </a:r>
            <a:r>
              <a:rPr lang="fr-FR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3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57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fr-FR" sz="1400" spc="-31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2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banques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8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Ont</a:t>
            </a:r>
            <a:r>
              <a:rPr lang="fr-FR" sz="1400" spc="6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été</a:t>
            </a:r>
            <a:r>
              <a:rPr lang="fr-FR" sz="1400" spc="7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transform</a:t>
            </a:r>
            <a:r>
              <a:rPr lang="fr-FR" sz="1400" spc="18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spc="7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400" spc="-35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fr-FR" sz="1400" spc="9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26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</a:t>
            </a:r>
            <a:r>
              <a:rPr lang="fr-FR" sz="1400" spc="83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-79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Caisses</a:t>
            </a:r>
            <a:r>
              <a:rPr lang="fr-FR" sz="1400" spc="114" dirty="0">
                <a:solidFill>
                  <a:srgbClr val="2D2D2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spc="4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d'obtention</a:t>
            </a:r>
            <a:endParaRPr lang="fr-FR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02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2272</Words>
  <Application>Microsoft Office PowerPoint</Application>
  <PresentationFormat>Diavoorstelling (4:3)</PresentationFormat>
  <Paragraphs>524</Paragraphs>
  <Slides>28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21</vt:i4>
      </vt:variant>
      <vt:variant>
        <vt:lpstr>Diatitels</vt:lpstr>
      </vt:variant>
      <vt:variant>
        <vt:i4>28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Courier New</vt:lpstr>
      <vt:lpstr>Mangal</vt:lpstr>
      <vt:lpstr>Palatino Linotype</vt:lpstr>
      <vt:lpstr>Tahoma</vt:lpstr>
      <vt:lpstr>Times New Roman</vt:lpstr>
      <vt:lpstr>Thème Office</vt:lpstr>
      <vt:lpstr>1_Exécutif</vt:lpstr>
      <vt:lpstr>Exécutif</vt:lpstr>
      <vt:lpstr>7_Exécutif</vt:lpstr>
      <vt:lpstr>3_Exécutif</vt:lpstr>
      <vt:lpstr>1_Thème Office</vt:lpstr>
      <vt:lpstr>2_Thème Office</vt:lpstr>
      <vt:lpstr>3_Thème Office</vt:lpstr>
      <vt:lpstr>2_Office Theme</vt:lpstr>
      <vt:lpstr>4_Thème Office</vt:lpstr>
      <vt:lpstr>6_Thème Office</vt:lpstr>
      <vt:lpstr>5_Thème Office</vt:lpstr>
      <vt:lpstr>7_Thème Office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The art of the deal: What will happen if the US withdraws from the nuclear agreement with Iran? </vt:lpstr>
      <vt:lpstr>The complexity of the JCPOA implementation  Joint action plan:  5+1 and Iran</vt:lpstr>
      <vt:lpstr>Milestones for the gradual lifting of sanctions against Iran</vt:lpstr>
      <vt:lpstr>Risk factors (in ascending order)</vt:lpstr>
      <vt:lpstr>L’Iran en transition :  défis et enjeux économiques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Avec l'augmentation de la pente rapide (au cours des six derniers mois), le prix du dollar, a atteint environ 30 pour cent de plus.</vt:lpstr>
      <vt:lpstr>PowerPoint-presentatie</vt:lpstr>
      <vt:lpstr>PowerPoint-presentatie</vt:lpstr>
      <vt:lpstr>L’Iran en transition : défis et enjeux politiques: L’heure des Choix</vt:lpstr>
      <vt:lpstr>Le processus de désignation du troisième guide suprême remis en question</vt:lpstr>
      <vt:lpstr>L’Ultime facteur de l’escalade de la crise au sommet du pouvoir</vt:lpstr>
      <vt:lpstr>La République Islamique  contre la République Islamique</vt:lpstr>
      <vt:lpstr>L’Iran en transition: vue d’ensemble  des possibles processus de changement</vt:lpstr>
      <vt:lpstr>PowerPoint-presentatie</vt:lpstr>
      <vt:lpstr>PowerPoint-presentatie</vt:lpstr>
      <vt:lpstr>L’Iran en Transition:  Pouvoir politique : résilience ou étape vers l’effondrement ? Société : Entre espoir et incertitude </vt:lpstr>
      <vt:lpstr>PowerPoint-presentatie</vt:lpstr>
      <vt:lpstr>Source: Atlas Géostratégique du Proche et du Moyen-Orient 2009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deal: What will happen if the US withdraws from the nuclear agreement with Iran?</dc:title>
  <dc:creator>Majid Golpour</dc:creator>
  <cp:lastModifiedBy>Erik</cp:lastModifiedBy>
  <cp:revision>10</cp:revision>
  <dcterms:created xsi:type="dcterms:W3CDTF">2018-04-19T10:25:18Z</dcterms:created>
  <dcterms:modified xsi:type="dcterms:W3CDTF">2018-04-24T17:32:28Z</dcterms:modified>
</cp:coreProperties>
</file>